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7" r:id="rId1"/>
  </p:sldMasterIdLst>
  <p:notesMasterIdLst>
    <p:notesMasterId r:id="rId35"/>
  </p:notesMasterIdLst>
  <p:handoutMasterIdLst>
    <p:handoutMasterId r:id="rId36"/>
  </p:handoutMasterIdLst>
  <p:sldIdLst>
    <p:sldId id="256" r:id="rId2"/>
    <p:sldId id="257" r:id="rId3"/>
    <p:sldId id="263" r:id="rId4"/>
    <p:sldId id="269" r:id="rId5"/>
    <p:sldId id="259" r:id="rId6"/>
    <p:sldId id="270" r:id="rId7"/>
    <p:sldId id="290" r:id="rId8"/>
    <p:sldId id="291" r:id="rId9"/>
    <p:sldId id="265" r:id="rId10"/>
    <p:sldId id="295" r:id="rId11"/>
    <p:sldId id="296" r:id="rId12"/>
    <p:sldId id="297" r:id="rId13"/>
    <p:sldId id="294" r:id="rId14"/>
    <p:sldId id="272" r:id="rId15"/>
    <p:sldId id="292" r:id="rId16"/>
    <p:sldId id="274" r:id="rId17"/>
    <p:sldId id="275" r:id="rId18"/>
    <p:sldId id="276" r:id="rId19"/>
    <p:sldId id="293" r:id="rId20"/>
    <p:sldId id="277" r:id="rId21"/>
    <p:sldId id="278" r:id="rId22"/>
    <p:sldId id="279" r:id="rId23"/>
    <p:sldId id="280" r:id="rId24"/>
    <p:sldId id="281" r:id="rId25"/>
    <p:sldId id="282" r:id="rId26"/>
    <p:sldId id="283" r:id="rId27"/>
    <p:sldId id="284" r:id="rId28"/>
    <p:sldId id="287" r:id="rId29"/>
    <p:sldId id="285" r:id="rId30"/>
    <p:sldId id="286" r:id="rId31"/>
    <p:sldId id="288" r:id="rId32"/>
    <p:sldId id="298" r:id="rId33"/>
    <p:sldId id="289" r:id="rId34"/>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20" autoAdjust="0"/>
    <p:restoredTop sz="94660"/>
  </p:normalViewPr>
  <p:slideViewPr>
    <p:cSldViewPr snapToGrid="0">
      <p:cViewPr varScale="1">
        <p:scale>
          <a:sx n="39" d="100"/>
          <a:sy n="39" d="100"/>
        </p:scale>
        <p:origin x="788" y="3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23D1F22-7F23-4144-9041-7AC181195606}"/>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53A1295-88B1-42D1-BAE0-BCFCFFB2788E}"/>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fld id="{8C3F2530-8F1B-4F21-837A-494C99CBD51F}" type="datetimeFigureOut">
              <a:rPr lang="en-US" smtClean="0"/>
              <a:t>3/24/2020</a:t>
            </a:fld>
            <a:endParaRPr lang="en-US"/>
          </a:p>
        </p:txBody>
      </p:sp>
      <p:sp>
        <p:nvSpPr>
          <p:cNvPr id="4" name="Footer Placeholder 3">
            <a:extLst>
              <a:ext uri="{FF2B5EF4-FFF2-40B4-BE49-F238E27FC236}">
                <a16:creationId xmlns:a16="http://schemas.microsoft.com/office/drawing/2014/main" id="{ECBDB221-AD08-4D2E-89BE-3A331967D490}"/>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549EB813-8DBF-4E70-BC34-6B7ABB795A50}"/>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1A06A844-FB9F-478C-99CA-1E55B57AB151}" type="slidenum">
              <a:rPr lang="en-US" smtClean="0"/>
              <a:t>‹#›</a:t>
            </a:fld>
            <a:endParaRPr lang="en-US"/>
          </a:p>
        </p:txBody>
      </p:sp>
    </p:spTree>
    <p:extLst>
      <p:ext uri="{BB962C8B-B14F-4D97-AF65-F5344CB8AC3E}">
        <p14:creationId xmlns:p14="http://schemas.microsoft.com/office/powerpoint/2010/main" val="3161023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fld id="{C2D2B891-03E0-4EEC-9B02-CD9CB8ACF1C9}" type="datetimeFigureOut">
              <a:rPr lang="en-US" smtClean="0"/>
              <a:t>3/24/2020</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200"/>
            </a:lvl1pPr>
          </a:lstStyle>
          <a:p>
            <a:fld id="{C5382F9B-72C0-4EDC-AD83-9D8E52E0F0FB}" type="slidenum">
              <a:rPr lang="en-US" smtClean="0"/>
              <a:t>‹#›</a:t>
            </a:fld>
            <a:endParaRPr lang="en-US"/>
          </a:p>
        </p:txBody>
      </p:sp>
    </p:spTree>
    <p:extLst>
      <p:ext uri="{BB962C8B-B14F-4D97-AF65-F5344CB8AC3E}">
        <p14:creationId xmlns:p14="http://schemas.microsoft.com/office/powerpoint/2010/main" val="357548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acacamps.org/resource-library/child-abuse-prevention-resources"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Begin</a:t>
            </a:r>
            <a:r>
              <a:rPr lang="en-US" baseline="0" dirty="0"/>
              <a:t> by i</a:t>
            </a:r>
            <a:r>
              <a:rPr lang="en-US" dirty="0"/>
              <a:t>nviting your Camp Staff</a:t>
            </a:r>
            <a:r>
              <a:rPr lang="en-US" baseline="0" dirty="0"/>
              <a:t> to share their experience of God’s call to camp ministry.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Ask: When in your life has someone given you a responsibility that you have fulfilled well? What was it? And, how did you feel when you accomplished it?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Ask: Are you committed to this call? If so, why?</a:t>
            </a:r>
          </a:p>
        </p:txBody>
      </p:sp>
      <p:sp>
        <p:nvSpPr>
          <p:cNvPr id="4" name="Slide Number Placeholder 3"/>
          <p:cNvSpPr>
            <a:spLocks noGrp="1"/>
          </p:cNvSpPr>
          <p:nvPr>
            <p:ph type="sldNum" sz="quarter" idx="5"/>
          </p:nvPr>
        </p:nvSpPr>
        <p:spPr/>
        <p:txBody>
          <a:bodyPr/>
          <a:lstStyle/>
          <a:p>
            <a:fld id="{C5382F9B-72C0-4EDC-AD83-9D8E52E0F0FB}" type="slidenum">
              <a:rPr lang="en-US" smtClean="0"/>
              <a:t>2</a:t>
            </a:fld>
            <a:endParaRPr lang="en-US"/>
          </a:p>
        </p:txBody>
      </p:sp>
    </p:spTree>
    <p:extLst>
      <p:ext uri="{BB962C8B-B14F-4D97-AF65-F5344CB8AC3E}">
        <p14:creationId xmlns:p14="http://schemas.microsoft.com/office/powerpoint/2010/main" val="39280740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For more information, go to </a:t>
            </a:r>
            <a:r>
              <a:rPr lang="en-US" dirty="0">
                <a:cs typeface="Arial" pitchFamily="34" charset="0"/>
              </a:rPr>
              <a:t>your local Department of Human Services (DHS) or Child Protection Services (CPS) website.</a:t>
            </a:r>
            <a:endParaRPr lang="en-US" dirty="0"/>
          </a:p>
        </p:txBody>
      </p:sp>
      <p:sp>
        <p:nvSpPr>
          <p:cNvPr id="4" name="Slide Number Placeholder 3"/>
          <p:cNvSpPr>
            <a:spLocks noGrp="1"/>
          </p:cNvSpPr>
          <p:nvPr>
            <p:ph type="sldNum" sz="quarter" idx="5"/>
          </p:nvPr>
        </p:nvSpPr>
        <p:spPr/>
        <p:txBody>
          <a:bodyPr/>
          <a:lstStyle/>
          <a:p>
            <a:fld id="{C5382F9B-72C0-4EDC-AD83-9D8E52E0F0FB}" type="slidenum">
              <a:rPr lang="en-US" smtClean="0"/>
              <a:t>13</a:t>
            </a:fld>
            <a:endParaRPr lang="en-US"/>
          </a:p>
        </p:txBody>
      </p:sp>
    </p:spTree>
    <p:extLst>
      <p:ext uri="{BB962C8B-B14F-4D97-AF65-F5344CB8AC3E}">
        <p14:creationId xmlns:p14="http://schemas.microsoft.com/office/powerpoint/2010/main" val="5182868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Share a</a:t>
            </a:r>
            <a:r>
              <a:rPr lang="en-US" baseline="0" dirty="0"/>
              <a:t> story (or experience) that is relevant to this slide.</a:t>
            </a:r>
            <a:endParaRPr lang="en-US" dirty="0"/>
          </a:p>
        </p:txBody>
      </p:sp>
      <p:sp>
        <p:nvSpPr>
          <p:cNvPr id="4" name="Slide Number Placeholder 3"/>
          <p:cNvSpPr>
            <a:spLocks noGrp="1"/>
          </p:cNvSpPr>
          <p:nvPr>
            <p:ph type="sldNum" sz="quarter" idx="5"/>
          </p:nvPr>
        </p:nvSpPr>
        <p:spPr/>
        <p:txBody>
          <a:bodyPr/>
          <a:lstStyle/>
          <a:p>
            <a:fld id="{C5382F9B-72C0-4EDC-AD83-9D8E52E0F0FB}" type="slidenum">
              <a:rPr lang="en-US" smtClean="0"/>
              <a:t>14</a:t>
            </a:fld>
            <a:endParaRPr lang="en-US"/>
          </a:p>
        </p:txBody>
      </p:sp>
    </p:spTree>
    <p:extLst>
      <p:ext uri="{BB962C8B-B14F-4D97-AF65-F5344CB8AC3E}">
        <p14:creationId xmlns:p14="http://schemas.microsoft.com/office/powerpoint/2010/main" val="37172273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Share a</a:t>
            </a:r>
            <a:r>
              <a:rPr lang="en-US" baseline="0" dirty="0"/>
              <a:t> story (or experience) that is relevant to this slide.</a:t>
            </a:r>
            <a:endParaRPr lang="en-US" dirty="0"/>
          </a:p>
        </p:txBody>
      </p:sp>
      <p:sp>
        <p:nvSpPr>
          <p:cNvPr id="4" name="Slide Number Placeholder 3"/>
          <p:cNvSpPr>
            <a:spLocks noGrp="1"/>
          </p:cNvSpPr>
          <p:nvPr>
            <p:ph type="sldNum" sz="quarter" idx="5"/>
          </p:nvPr>
        </p:nvSpPr>
        <p:spPr/>
        <p:txBody>
          <a:bodyPr/>
          <a:lstStyle/>
          <a:p>
            <a:fld id="{C5382F9B-72C0-4EDC-AD83-9D8E52E0F0FB}" type="slidenum">
              <a:rPr lang="en-US" smtClean="0"/>
              <a:t>15</a:t>
            </a:fld>
            <a:endParaRPr lang="en-US"/>
          </a:p>
        </p:txBody>
      </p:sp>
    </p:spTree>
    <p:extLst>
      <p:ext uri="{BB962C8B-B14F-4D97-AF65-F5344CB8AC3E}">
        <p14:creationId xmlns:p14="http://schemas.microsoft.com/office/powerpoint/2010/main" val="26626379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Give relevant</a:t>
            </a:r>
            <a:r>
              <a:rPr lang="en-US" baseline="0" dirty="0"/>
              <a:t> examples to illustrate the content. Invite staff to role play.</a:t>
            </a:r>
            <a:endParaRPr lang="en-US" dirty="0"/>
          </a:p>
        </p:txBody>
      </p:sp>
      <p:sp>
        <p:nvSpPr>
          <p:cNvPr id="4" name="Slide Number Placeholder 3"/>
          <p:cNvSpPr>
            <a:spLocks noGrp="1"/>
          </p:cNvSpPr>
          <p:nvPr>
            <p:ph type="sldNum" sz="quarter" idx="5"/>
          </p:nvPr>
        </p:nvSpPr>
        <p:spPr/>
        <p:txBody>
          <a:bodyPr/>
          <a:lstStyle/>
          <a:p>
            <a:fld id="{C5382F9B-72C0-4EDC-AD83-9D8E52E0F0FB}" type="slidenum">
              <a:rPr lang="en-US" smtClean="0"/>
              <a:t>16</a:t>
            </a:fld>
            <a:endParaRPr lang="en-US"/>
          </a:p>
        </p:txBody>
      </p:sp>
    </p:spTree>
    <p:extLst>
      <p:ext uri="{BB962C8B-B14F-4D97-AF65-F5344CB8AC3E}">
        <p14:creationId xmlns:p14="http://schemas.microsoft.com/office/powerpoint/2010/main" val="16426302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Give relevant</a:t>
            </a:r>
            <a:r>
              <a:rPr lang="en-US" baseline="0" dirty="0"/>
              <a:t> examples to illustrate the content. Invite staff to role play.</a:t>
            </a:r>
            <a:endParaRPr lang="en-US" dirty="0"/>
          </a:p>
        </p:txBody>
      </p:sp>
      <p:sp>
        <p:nvSpPr>
          <p:cNvPr id="4" name="Slide Number Placeholder 3"/>
          <p:cNvSpPr>
            <a:spLocks noGrp="1"/>
          </p:cNvSpPr>
          <p:nvPr>
            <p:ph type="sldNum" sz="quarter" idx="5"/>
          </p:nvPr>
        </p:nvSpPr>
        <p:spPr/>
        <p:txBody>
          <a:bodyPr/>
          <a:lstStyle/>
          <a:p>
            <a:fld id="{C5382F9B-72C0-4EDC-AD83-9D8E52E0F0FB}" type="slidenum">
              <a:rPr lang="en-US" smtClean="0"/>
              <a:t>17</a:t>
            </a:fld>
            <a:endParaRPr lang="en-US"/>
          </a:p>
        </p:txBody>
      </p:sp>
    </p:spTree>
    <p:extLst>
      <p:ext uri="{BB962C8B-B14F-4D97-AF65-F5344CB8AC3E}">
        <p14:creationId xmlns:p14="http://schemas.microsoft.com/office/powerpoint/2010/main" val="24205535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6604" indent="-176604">
              <a:buFont typeface="Arial" panose="020B0604020202020204" pitchFamily="34" charset="0"/>
              <a:buChar char="•"/>
            </a:pPr>
            <a:r>
              <a:rPr lang="en-US" dirty="0"/>
              <a:t>It is very important that you give emphasis to</a:t>
            </a:r>
            <a:r>
              <a:rPr lang="en-US" baseline="0" dirty="0"/>
              <a:t> these items. You may refer to your Camp and American Camping Association (ACA) policies on this topic.</a:t>
            </a:r>
          </a:p>
          <a:p>
            <a:pPr marL="176604" indent="-176604">
              <a:buFont typeface="Arial" panose="020B0604020202020204" pitchFamily="34" charset="0"/>
              <a:buChar char="•"/>
            </a:pPr>
            <a:r>
              <a:rPr lang="en-US" baseline="0" dirty="0"/>
              <a:t>Campers should never be left alone in cabins or any other places while under your care.</a:t>
            </a:r>
            <a:endParaRPr lang="en-US" dirty="0"/>
          </a:p>
        </p:txBody>
      </p:sp>
      <p:sp>
        <p:nvSpPr>
          <p:cNvPr id="4" name="Slide Number Placeholder 3"/>
          <p:cNvSpPr>
            <a:spLocks noGrp="1"/>
          </p:cNvSpPr>
          <p:nvPr>
            <p:ph type="sldNum" sz="quarter" idx="5"/>
          </p:nvPr>
        </p:nvSpPr>
        <p:spPr/>
        <p:txBody>
          <a:bodyPr/>
          <a:lstStyle/>
          <a:p>
            <a:fld id="{C5382F9B-72C0-4EDC-AD83-9D8E52E0F0FB}" type="slidenum">
              <a:rPr lang="en-US" smtClean="0"/>
              <a:t>18</a:t>
            </a:fld>
            <a:endParaRPr lang="en-US"/>
          </a:p>
        </p:txBody>
      </p:sp>
    </p:spTree>
    <p:extLst>
      <p:ext uri="{BB962C8B-B14F-4D97-AF65-F5344CB8AC3E}">
        <p14:creationId xmlns:p14="http://schemas.microsoft.com/office/powerpoint/2010/main" val="24055096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6604" indent="-176604">
              <a:buFont typeface="Arial" panose="020B0604020202020204" pitchFamily="34" charset="0"/>
              <a:buChar char="•"/>
            </a:pPr>
            <a:r>
              <a:rPr lang="en-US" dirty="0"/>
              <a:t>It is very important that you give emphasis to</a:t>
            </a:r>
            <a:r>
              <a:rPr lang="en-US" baseline="0" dirty="0"/>
              <a:t> these items. You may refer to your Camp and American Camping Association (ACA) policies on this topic.</a:t>
            </a:r>
          </a:p>
          <a:p>
            <a:pPr marL="176604" indent="-176604">
              <a:buFont typeface="Arial" panose="020B0604020202020204" pitchFamily="34" charset="0"/>
              <a:buChar char="•"/>
            </a:pPr>
            <a:r>
              <a:rPr lang="en-US" baseline="0" dirty="0"/>
              <a:t>Campers should never be left alone in cabins or any other places while under your care.</a:t>
            </a:r>
            <a:endParaRPr lang="en-US" dirty="0"/>
          </a:p>
        </p:txBody>
      </p:sp>
      <p:sp>
        <p:nvSpPr>
          <p:cNvPr id="4" name="Slide Number Placeholder 3"/>
          <p:cNvSpPr>
            <a:spLocks noGrp="1"/>
          </p:cNvSpPr>
          <p:nvPr>
            <p:ph type="sldNum" sz="quarter" idx="5"/>
          </p:nvPr>
        </p:nvSpPr>
        <p:spPr/>
        <p:txBody>
          <a:bodyPr/>
          <a:lstStyle/>
          <a:p>
            <a:fld id="{C5382F9B-72C0-4EDC-AD83-9D8E52E0F0FB}" type="slidenum">
              <a:rPr lang="en-US" smtClean="0"/>
              <a:t>19</a:t>
            </a:fld>
            <a:endParaRPr lang="en-US"/>
          </a:p>
        </p:txBody>
      </p:sp>
    </p:spTree>
    <p:extLst>
      <p:ext uri="{BB962C8B-B14F-4D97-AF65-F5344CB8AC3E}">
        <p14:creationId xmlns:p14="http://schemas.microsoft.com/office/powerpoint/2010/main" val="9843266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6604" indent="-176604">
              <a:buFont typeface="Arial" panose="020B0604020202020204" pitchFamily="34" charset="0"/>
              <a:buChar char="•"/>
            </a:pPr>
            <a:r>
              <a:rPr lang="en-US" dirty="0"/>
              <a:t>It is very important that you give emphasis to</a:t>
            </a:r>
            <a:r>
              <a:rPr lang="en-US" baseline="0" dirty="0"/>
              <a:t> these items. You may refer to your Camp and American Camping Association (ACA) policies on this topic.</a:t>
            </a:r>
          </a:p>
        </p:txBody>
      </p:sp>
      <p:sp>
        <p:nvSpPr>
          <p:cNvPr id="4" name="Slide Number Placeholder 3"/>
          <p:cNvSpPr>
            <a:spLocks noGrp="1"/>
          </p:cNvSpPr>
          <p:nvPr>
            <p:ph type="sldNum" sz="quarter" idx="5"/>
          </p:nvPr>
        </p:nvSpPr>
        <p:spPr/>
        <p:txBody>
          <a:bodyPr/>
          <a:lstStyle/>
          <a:p>
            <a:fld id="{C5382F9B-72C0-4EDC-AD83-9D8E52E0F0FB}" type="slidenum">
              <a:rPr lang="en-US" smtClean="0"/>
              <a:t>20</a:t>
            </a:fld>
            <a:endParaRPr lang="en-US"/>
          </a:p>
        </p:txBody>
      </p:sp>
    </p:spTree>
    <p:extLst>
      <p:ext uri="{BB962C8B-B14F-4D97-AF65-F5344CB8AC3E}">
        <p14:creationId xmlns:p14="http://schemas.microsoft.com/office/powerpoint/2010/main" val="25507973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6604" indent="-176604">
              <a:buFont typeface="Arial" panose="020B0604020202020204" pitchFamily="34" charset="0"/>
              <a:buChar char="•"/>
            </a:pPr>
            <a:r>
              <a:rPr lang="en-US" dirty="0"/>
              <a:t>It is very important that you give emphasis to</a:t>
            </a:r>
            <a:r>
              <a:rPr lang="en-US" baseline="0" dirty="0"/>
              <a:t> these items. You may refer to your Camp and American Camping Association (ACA) policies on this topic.</a:t>
            </a:r>
          </a:p>
        </p:txBody>
      </p:sp>
      <p:sp>
        <p:nvSpPr>
          <p:cNvPr id="4" name="Slide Number Placeholder 3"/>
          <p:cNvSpPr>
            <a:spLocks noGrp="1"/>
          </p:cNvSpPr>
          <p:nvPr>
            <p:ph type="sldNum" sz="quarter" idx="5"/>
          </p:nvPr>
        </p:nvSpPr>
        <p:spPr/>
        <p:txBody>
          <a:bodyPr/>
          <a:lstStyle/>
          <a:p>
            <a:fld id="{C5382F9B-72C0-4EDC-AD83-9D8E52E0F0FB}" type="slidenum">
              <a:rPr lang="en-US" smtClean="0"/>
              <a:t>21</a:t>
            </a:fld>
            <a:endParaRPr lang="en-US"/>
          </a:p>
        </p:txBody>
      </p:sp>
    </p:spTree>
    <p:extLst>
      <p:ext uri="{BB962C8B-B14F-4D97-AF65-F5344CB8AC3E}">
        <p14:creationId xmlns:p14="http://schemas.microsoft.com/office/powerpoint/2010/main" val="33345067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1883">
              <a:defRPr/>
            </a:pPr>
            <a:r>
              <a:rPr lang="en-US" baseline="0" dirty="0"/>
              <a:t>You may refer to the NAD Policy and the Appropriate Touch and Discipline documents at </a:t>
            </a:r>
            <a:r>
              <a:rPr lang="en-US" i="1" u="sng" baseline="0" dirty="0">
                <a:solidFill>
                  <a:srgbClr val="0070C0"/>
                </a:solidFill>
              </a:rPr>
              <a:t>http://adventistyouthministries.org/files/safety-guidelines/PDFs_Docs/AppropriateTouchDiscipline.pdf  </a:t>
            </a:r>
          </a:p>
        </p:txBody>
      </p:sp>
      <p:sp>
        <p:nvSpPr>
          <p:cNvPr id="4" name="Slide Number Placeholder 3"/>
          <p:cNvSpPr>
            <a:spLocks noGrp="1"/>
          </p:cNvSpPr>
          <p:nvPr>
            <p:ph type="sldNum" sz="quarter" idx="5"/>
          </p:nvPr>
        </p:nvSpPr>
        <p:spPr/>
        <p:txBody>
          <a:bodyPr/>
          <a:lstStyle/>
          <a:p>
            <a:fld id="{C5382F9B-72C0-4EDC-AD83-9D8E52E0F0FB}" type="slidenum">
              <a:rPr lang="en-US" smtClean="0"/>
              <a:t>22</a:t>
            </a:fld>
            <a:endParaRPr lang="en-US"/>
          </a:p>
        </p:txBody>
      </p:sp>
    </p:spTree>
    <p:extLst>
      <p:ext uri="{BB962C8B-B14F-4D97-AF65-F5344CB8AC3E}">
        <p14:creationId xmlns:p14="http://schemas.microsoft.com/office/powerpoint/2010/main" val="1049365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Share a</a:t>
            </a:r>
            <a:r>
              <a:rPr lang="en-US" baseline="0" dirty="0"/>
              <a:t> story (or experience) that is relevant to this slide.</a:t>
            </a:r>
            <a:endParaRPr lang="en-US" dirty="0"/>
          </a:p>
        </p:txBody>
      </p:sp>
      <p:sp>
        <p:nvSpPr>
          <p:cNvPr id="4" name="Slide Number Placeholder 3"/>
          <p:cNvSpPr>
            <a:spLocks noGrp="1"/>
          </p:cNvSpPr>
          <p:nvPr>
            <p:ph type="sldNum" sz="quarter" idx="5"/>
          </p:nvPr>
        </p:nvSpPr>
        <p:spPr/>
        <p:txBody>
          <a:bodyPr/>
          <a:lstStyle/>
          <a:p>
            <a:fld id="{C5382F9B-72C0-4EDC-AD83-9D8E52E0F0FB}" type="slidenum">
              <a:rPr lang="en-US" smtClean="0"/>
              <a:t>3</a:t>
            </a:fld>
            <a:endParaRPr lang="en-US"/>
          </a:p>
        </p:txBody>
      </p:sp>
    </p:spTree>
    <p:extLst>
      <p:ext uri="{BB962C8B-B14F-4D97-AF65-F5344CB8AC3E}">
        <p14:creationId xmlns:p14="http://schemas.microsoft.com/office/powerpoint/2010/main" val="8007992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6604" marR="0" lvl="0" indent="-176604"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You may refer to the NAD Policy and the Appropriate Touch and Discipline documents at </a:t>
            </a:r>
            <a:r>
              <a:rPr lang="en-US" i="1" u="sng" baseline="0" dirty="0">
                <a:solidFill>
                  <a:srgbClr val="0070C0"/>
                </a:solidFill>
              </a:rPr>
              <a:t>http://adventistyouthministries.org/files/safety-guidelines/PDFs_Docs/AppropriateTouchDiscipline.pdf  </a:t>
            </a:r>
          </a:p>
        </p:txBody>
      </p:sp>
      <p:sp>
        <p:nvSpPr>
          <p:cNvPr id="4" name="Slide Number Placeholder 3"/>
          <p:cNvSpPr>
            <a:spLocks noGrp="1"/>
          </p:cNvSpPr>
          <p:nvPr>
            <p:ph type="sldNum" sz="quarter" idx="5"/>
          </p:nvPr>
        </p:nvSpPr>
        <p:spPr/>
        <p:txBody>
          <a:bodyPr/>
          <a:lstStyle/>
          <a:p>
            <a:fld id="{C5382F9B-72C0-4EDC-AD83-9D8E52E0F0FB}" type="slidenum">
              <a:rPr lang="en-US" smtClean="0"/>
              <a:t>23</a:t>
            </a:fld>
            <a:endParaRPr lang="en-US"/>
          </a:p>
        </p:txBody>
      </p:sp>
    </p:spTree>
    <p:extLst>
      <p:ext uri="{BB962C8B-B14F-4D97-AF65-F5344CB8AC3E}">
        <p14:creationId xmlns:p14="http://schemas.microsoft.com/office/powerpoint/2010/main" val="3418965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6604" indent="-176604">
              <a:buFont typeface="Arial" panose="020B0604020202020204" pitchFamily="34" charset="0"/>
              <a:buChar char="•"/>
            </a:pPr>
            <a:r>
              <a:rPr lang="en-US" dirty="0"/>
              <a:t>It is probable</a:t>
            </a:r>
            <a:r>
              <a:rPr lang="en-US" baseline="0" dirty="0"/>
              <a:t> that some of your Camp Staff have been abused. Be prepared to hear stories and answer questions.</a:t>
            </a:r>
          </a:p>
        </p:txBody>
      </p:sp>
      <p:sp>
        <p:nvSpPr>
          <p:cNvPr id="4" name="Slide Number Placeholder 3"/>
          <p:cNvSpPr>
            <a:spLocks noGrp="1"/>
          </p:cNvSpPr>
          <p:nvPr>
            <p:ph type="sldNum" sz="quarter" idx="5"/>
          </p:nvPr>
        </p:nvSpPr>
        <p:spPr/>
        <p:txBody>
          <a:bodyPr/>
          <a:lstStyle/>
          <a:p>
            <a:fld id="{C5382F9B-72C0-4EDC-AD83-9D8E52E0F0FB}" type="slidenum">
              <a:rPr lang="en-US" smtClean="0"/>
              <a:t>24</a:t>
            </a:fld>
            <a:endParaRPr lang="en-US"/>
          </a:p>
        </p:txBody>
      </p:sp>
    </p:spTree>
    <p:extLst>
      <p:ext uri="{BB962C8B-B14F-4D97-AF65-F5344CB8AC3E}">
        <p14:creationId xmlns:p14="http://schemas.microsoft.com/office/powerpoint/2010/main" val="15600395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6604" indent="-176604">
              <a:buFont typeface="Arial" panose="020B0604020202020204" pitchFamily="34" charset="0"/>
              <a:buChar char="•"/>
            </a:pPr>
            <a:endParaRPr lang="en-US" baseline="0" dirty="0"/>
          </a:p>
        </p:txBody>
      </p:sp>
      <p:sp>
        <p:nvSpPr>
          <p:cNvPr id="4" name="Slide Number Placeholder 3"/>
          <p:cNvSpPr>
            <a:spLocks noGrp="1"/>
          </p:cNvSpPr>
          <p:nvPr>
            <p:ph type="sldNum" sz="quarter" idx="5"/>
          </p:nvPr>
        </p:nvSpPr>
        <p:spPr/>
        <p:txBody>
          <a:bodyPr/>
          <a:lstStyle/>
          <a:p>
            <a:fld id="{C5382F9B-72C0-4EDC-AD83-9D8E52E0F0FB}" type="slidenum">
              <a:rPr lang="en-US" smtClean="0"/>
              <a:t>25</a:t>
            </a:fld>
            <a:endParaRPr lang="en-US"/>
          </a:p>
        </p:txBody>
      </p:sp>
    </p:spTree>
    <p:extLst>
      <p:ext uri="{BB962C8B-B14F-4D97-AF65-F5344CB8AC3E}">
        <p14:creationId xmlns:p14="http://schemas.microsoft.com/office/powerpoint/2010/main" val="40203857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6604" marR="0" lvl="0" indent="-176604"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Any incident or allegations given from a minor should be documented and kept confidentially. The Camp director must work closely with Conference Administration and legal counsel to determine where the confidential files should be housed.</a:t>
            </a:r>
            <a:endParaRPr lang="en-US" dirty="0"/>
          </a:p>
        </p:txBody>
      </p:sp>
      <p:sp>
        <p:nvSpPr>
          <p:cNvPr id="4" name="Slide Number Placeholder 3"/>
          <p:cNvSpPr>
            <a:spLocks noGrp="1"/>
          </p:cNvSpPr>
          <p:nvPr>
            <p:ph type="sldNum" sz="quarter" idx="5"/>
          </p:nvPr>
        </p:nvSpPr>
        <p:spPr/>
        <p:txBody>
          <a:bodyPr/>
          <a:lstStyle/>
          <a:p>
            <a:fld id="{C5382F9B-72C0-4EDC-AD83-9D8E52E0F0FB}" type="slidenum">
              <a:rPr lang="en-US" smtClean="0"/>
              <a:t>26</a:t>
            </a:fld>
            <a:endParaRPr lang="en-US"/>
          </a:p>
        </p:txBody>
      </p:sp>
    </p:spTree>
    <p:extLst>
      <p:ext uri="{BB962C8B-B14F-4D97-AF65-F5344CB8AC3E}">
        <p14:creationId xmlns:p14="http://schemas.microsoft.com/office/powerpoint/2010/main" val="31459079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6604" marR="0" lvl="0" indent="-176604"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It is important that camp staff report to the camp director</a:t>
            </a:r>
            <a:r>
              <a:rPr lang="en-US" baseline="0" dirty="0"/>
              <a:t> immediately of any suspected situations.</a:t>
            </a:r>
            <a:endParaRPr lang="en-US" dirty="0"/>
          </a:p>
        </p:txBody>
      </p:sp>
      <p:sp>
        <p:nvSpPr>
          <p:cNvPr id="4" name="Slide Number Placeholder 3"/>
          <p:cNvSpPr>
            <a:spLocks noGrp="1"/>
          </p:cNvSpPr>
          <p:nvPr>
            <p:ph type="sldNum" sz="quarter" idx="5"/>
          </p:nvPr>
        </p:nvSpPr>
        <p:spPr/>
        <p:txBody>
          <a:bodyPr/>
          <a:lstStyle/>
          <a:p>
            <a:fld id="{C5382F9B-72C0-4EDC-AD83-9D8E52E0F0FB}" type="slidenum">
              <a:rPr lang="en-US" smtClean="0"/>
              <a:t>27</a:t>
            </a:fld>
            <a:endParaRPr lang="en-US"/>
          </a:p>
        </p:txBody>
      </p:sp>
    </p:spTree>
    <p:extLst>
      <p:ext uri="{BB962C8B-B14F-4D97-AF65-F5344CB8AC3E}">
        <p14:creationId xmlns:p14="http://schemas.microsoft.com/office/powerpoint/2010/main" val="30775833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14400" marR="0" lvl="2"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5"/>
          </p:nvPr>
        </p:nvSpPr>
        <p:spPr/>
        <p:txBody>
          <a:bodyPr/>
          <a:lstStyle/>
          <a:p>
            <a:fld id="{C5382F9B-72C0-4EDC-AD83-9D8E52E0F0FB}" type="slidenum">
              <a:rPr lang="en-US" smtClean="0"/>
              <a:t>28</a:t>
            </a:fld>
            <a:endParaRPr lang="en-US"/>
          </a:p>
        </p:txBody>
      </p:sp>
    </p:spTree>
    <p:extLst>
      <p:ext uri="{BB962C8B-B14F-4D97-AF65-F5344CB8AC3E}">
        <p14:creationId xmlns:p14="http://schemas.microsoft.com/office/powerpoint/2010/main" val="5657078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14400" marR="0" lvl="2"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Refer to the</a:t>
            </a:r>
            <a:r>
              <a:rPr lang="en-US" baseline="0" dirty="0"/>
              <a:t> Camp’s guidelines and ACA’s requirements.</a:t>
            </a:r>
            <a:endParaRPr lang="en-US" dirty="0"/>
          </a:p>
        </p:txBody>
      </p:sp>
      <p:sp>
        <p:nvSpPr>
          <p:cNvPr id="4" name="Slide Number Placeholder 3"/>
          <p:cNvSpPr>
            <a:spLocks noGrp="1"/>
          </p:cNvSpPr>
          <p:nvPr>
            <p:ph type="sldNum" sz="quarter" idx="5"/>
          </p:nvPr>
        </p:nvSpPr>
        <p:spPr/>
        <p:txBody>
          <a:bodyPr/>
          <a:lstStyle/>
          <a:p>
            <a:fld id="{C5382F9B-72C0-4EDC-AD83-9D8E52E0F0FB}" type="slidenum">
              <a:rPr lang="en-US" smtClean="0"/>
              <a:t>29</a:t>
            </a:fld>
            <a:endParaRPr lang="en-US"/>
          </a:p>
        </p:txBody>
      </p:sp>
    </p:spTree>
    <p:extLst>
      <p:ext uri="{BB962C8B-B14F-4D97-AF65-F5344CB8AC3E}">
        <p14:creationId xmlns:p14="http://schemas.microsoft.com/office/powerpoint/2010/main" val="35353005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14400" marR="0" lvl="2"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5"/>
          </p:nvPr>
        </p:nvSpPr>
        <p:spPr/>
        <p:txBody>
          <a:bodyPr/>
          <a:lstStyle/>
          <a:p>
            <a:fld id="{C5382F9B-72C0-4EDC-AD83-9D8E52E0F0FB}" type="slidenum">
              <a:rPr lang="en-US" smtClean="0"/>
              <a:t>30</a:t>
            </a:fld>
            <a:endParaRPr lang="en-US"/>
          </a:p>
        </p:txBody>
      </p:sp>
    </p:spTree>
    <p:extLst>
      <p:ext uri="{BB962C8B-B14F-4D97-AF65-F5344CB8AC3E}">
        <p14:creationId xmlns:p14="http://schemas.microsoft.com/office/powerpoint/2010/main" val="125504018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14400" marR="0" lvl="2"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If a Camp Staff</a:t>
            </a:r>
            <a:r>
              <a:rPr lang="en-US" baseline="0" dirty="0"/>
              <a:t> is under 18 years of age, that Staff is a minor.  Therefore, he or she should not be romantically involved with a staff 18 years old or older.</a:t>
            </a:r>
            <a:endParaRPr lang="en-US" dirty="0"/>
          </a:p>
        </p:txBody>
      </p:sp>
      <p:sp>
        <p:nvSpPr>
          <p:cNvPr id="4" name="Slide Number Placeholder 3"/>
          <p:cNvSpPr>
            <a:spLocks noGrp="1"/>
          </p:cNvSpPr>
          <p:nvPr>
            <p:ph type="sldNum" sz="quarter" idx="5"/>
          </p:nvPr>
        </p:nvSpPr>
        <p:spPr/>
        <p:txBody>
          <a:bodyPr/>
          <a:lstStyle/>
          <a:p>
            <a:fld id="{C5382F9B-72C0-4EDC-AD83-9D8E52E0F0FB}" type="slidenum">
              <a:rPr lang="en-US" smtClean="0"/>
              <a:t>31</a:t>
            </a:fld>
            <a:endParaRPr lang="en-US"/>
          </a:p>
        </p:txBody>
      </p:sp>
    </p:spTree>
    <p:extLst>
      <p:ext uri="{BB962C8B-B14F-4D97-AF65-F5344CB8AC3E}">
        <p14:creationId xmlns:p14="http://schemas.microsoft.com/office/powerpoint/2010/main" val="77545580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14400" marR="0" lvl="2"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5"/>
          </p:nvPr>
        </p:nvSpPr>
        <p:spPr/>
        <p:txBody>
          <a:bodyPr/>
          <a:lstStyle/>
          <a:p>
            <a:fld id="{C5382F9B-72C0-4EDC-AD83-9D8E52E0F0FB}" type="slidenum">
              <a:rPr lang="en-US" smtClean="0"/>
              <a:t>33</a:t>
            </a:fld>
            <a:endParaRPr lang="en-US"/>
          </a:p>
        </p:txBody>
      </p:sp>
    </p:spTree>
    <p:extLst>
      <p:ext uri="{BB962C8B-B14F-4D97-AF65-F5344CB8AC3E}">
        <p14:creationId xmlns:p14="http://schemas.microsoft.com/office/powerpoint/2010/main" val="2230723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a:t>
            </a:r>
            <a:r>
              <a:rPr lang="en-US" baseline="0" dirty="0"/>
              <a:t> that there are several types of abuse. In the following slides you will explain each type of abuse. For more information, go to </a:t>
            </a:r>
            <a:r>
              <a:rPr lang="en-US" dirty="0">
                <a:cs typeface="Arial" pitchFamily="34" charset="0"/>
                <a:hlinkClick r:id="rId3"/>
              </a:rPr>
              <a:t>www.acacamps.org/resource-library/child-abuse-prevention-resources</a:t>
            </a:r>
            <a:endParaRPr lang="en-US" dirty="0"/>
          </a:p>
        </p:txBody>
      </p:sp>
      <p:sp>
        <p:nvSpPr>
          <p:cNvPr id="4" name="Slide Number Placeholder 3"/>
          <p:cNvSpPr>
            <a:spLocks noGrp="1"/>
          </p:cNvSpPr>
          <p:nvPr>
            <p:ph type="sldNum" sz="quarter" idx="5"/>
          </p:nvPr>
        </p:nvSpPr>
        <p:spPr/>
        <p:txBody>
          <a:bodyPr/>
          <a:lstStyle/>
          <a:p>
            <a:fld id="{C5382F9B-72C0-4EDC-AD83-9D8E52E0F0FB}" type="slidenum">
              <a:rPr lang="en-US" smtClean="0"/>
              <a:t>4</a:t>
            </a:fld>
            <a:endParaRPr lang="en-US"/>
          </a:p>
        </p:txBody>
      </p:sp>
    </p:spTree>
    <p:extLst>
      <p:ext uri="{BB962C8B-B14F-4D97-AF65-F5344CB8AC3E}">
        <p14:creationId xmlns:p14="http://schemas.microsoft.com/office/powerpoint/2010/main" val="41450816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a:t>
            </a:r>
            <a:r>
              <a:rPr lang="en-US" baseline="0" dirty="0"/>
              <a:t> possible, g</a:t>
            </a:r>
            <a:r>
              <a:rPr lang="en-US" dirty="0"/>
              <a:t>ive example</a:t>
            </a:r>
            <a:r>
              <a:rPr lang="en-US" baseline="0" dirty="0"/>
              <a:t>s for each description.</a:t>
            </a:r>
            <a:endParaRPr lang="en-US" dirty="0"/>
          </a:p>
        </p:txBody>
      </p:sp>
      <p:sp>
        <p:nvSpPr>
          <p:cNvPr id="4" name="Slide Number Placeholder 3"/>
          <p:cNvSpPr>
            <a:spLocks noGrp="1"/>
          </p:cNvSpPr>
          <p:nvPr>
            <p:ph type="sldNum" sz="quarter" idx="5"/>
          </p:nvPr>
        </p:nvSpPr>
        <p:spPr/>
        <p:txBody>
          <a:bodyPr/>
          <a:lstStyle/>
          <a:p>
            <a:fld id="{C5382F9B-72C0-4EDC-AD83-9D8E52E0F0FB}" type="slidenum">
              <a:rPr lang="en-US" smtClean="0"/>
              <a:t>5</a:t>
            </a:fld>
            <a:endParaRPr lang="en-US"/>
          </a:p>
        </p:txBody>
      </p:sp>
    </p:spTree>
    <p:extLst>
      <p:ext uri="{BB962C8B-B14F-4D97-AF65-F5344CB8AC3E}">
        <p14:creationId xmlns:p14="http://schemas.microsoft.com/office/powerpoint/2010/main" val="34600060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a:t>
            </a:r>
            <a:r>
              <a:rPr lang="en-US" baseline="0" dirty="0"/>
              <a:t> possible, g</a:t>
            </a:r>
            <a:r>
              <a:rPr lang="en-US" dirty="0"/>
              <a:t>ive example</a:t>
            </a:r>
            <a:r>
              <a:rPr lang="en-US" baseline="0" dirty="0"/>
              <a:t>s for each description.</a:t>
            </a:r>
            <a:endParaRPr lang="en-US" dirty="0"/>
          </a:p>
        </p:txBody>
      </p:sp>
      <p:sp>
        <p:nvSpPr>
          <p:cNvPr id="4" name="Slide Number Placeholder 3"/>
          <p:cNvSpPr>
            <a:spLocks noGrp="1"/>
          </p:cNvSpPr>
          <p:nvPr>
            <p:ph type="sldNum" sz="quarter" idx="5"/>
          </p:nvPr>
        </p:nvSpPr>
        <p:spPr/>
        <p:txBody>
          <a:bodyPr/>
          <a:lstStyle/>
          <a:p>
            <a:fld id="{C5382F9B-72C0-4EDC-AD83-9D8E52E0F0FB}" type="slidenum">
              <a:rPr lang="en-US" smtClean="0"/>
              <a:t>6</a:t>
            </a:fld>
            <a:endParaRPr lang="en-US"/>
          </a:p>
        </p:txBody>
      </p:sp>
    </p:spTree>
    <p:extLst>
      <p:ext uri="{BB962C8B-B14F-4D97-AF65-F5344CB8AC3E}">
        <p14:creationId xmlns:p14="http://schemas.microsoft.com/office/powerpoint/2010/main" val="35217803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a:t>
            </a:r>
            <a:r>
              <a:rPr lang="en-US" baseline="0" dirty="0"/>
              <a:t> possible, g</a:t>
            </a:r>
            <a:r>
              <a:rPr lang="en-US" dirty="0"/>
              <a:t>ive example</a:t>
            </a:r>
            <a:r>
              <a:rPr lang="en-US" baseline="0" dirty="0"/>
              <a:t>s for each description.</a:t>
            </a:r>
            <a:endParaRPr lang="en-US" dirty="0"/>
          </a:p>
        </p:txBody>
      </p:sp>
      <p:sp>
        <p:nvSpPr>
          <p:cNvPr id="4" name="Slide Number Placeholder 3"/>
          <p:cNvSpPr>
            <a:spLocks noGrp="1"/>
          </p:cNvSpPr>
          <p:nvPr>
            <p:ph type="sldNum" sz="quarter" idx="5"/>
          </p:nvPr>
        </p:nvSpPr>
        <p:spPr/>
        <p:txBody>
          <a:bodyPr/>
          <a:lstStyle/>
          <a:p>
            <a:fld id="{C5382F9B-72C0-4EDC-AD83-9D8E52E0F0FB}" type="slidenum">
              <a:rPr lang="en-US" smtClean="0"/>
              <a:t>7</a:t>
            </a:fld>
            <a:endParaRPr lang="en-US"/>
          </a:p>
        </p:txBody>
      </p:sp>
    </p:spTree>
    <p:extLst>
      <p:ext uri="{BB962C8B-B14F-4D97-AF65-F5344CB8AC3E}">
        <p14:creationId xmlns:p14="http://schemas.microsoft.com/office/powerpoint/2010/main" val="19997676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a:t>
            </a:r>
            <a:r>
              <a:rPr lang="en-US" baseline="0" dirty="0"/>
              <a:t> possible, g</a:t>
            </a:r>
            <a:r>
              <a:rPr lang="en-US" dirty="0"/>
              <a:t>ive example</a:t>
            </a:r>
            <a:r>
              <a:rPr lang="en-US" baseline="0" dirty="0"/>
              <a:t>s for each description.</a:t>
            </a:r>
            <a:endParaRPr lang="en-US" dirty="0"/>
          </a:p>
        </p:txBody>
      </p:sp>
      <p:sp>
        <p:nvSpPr>
          <p:cNvPr id="4" name="Slide Number Placeholder 3"/>
          <p:cNvSpPr>
            <a:spLocks noGrp="1"/>
          </p:cNvSpPr>
          <p:nvPr>
            <p:ph type="sldNum" sz="quarter" idx="5"/>
          </p:nvPr>
        </p:nvSpPr>
        <p:spPr/>
        <p:txBody>
          <a:bodyPr/>
          <a:lstStyle/>
          <a:p>
            <a:fld id="{C5382F9B-72C0-4EDC-AD83-9D8E52E0F0FB}" type="slidenum">
              <a:rPr lang="en-US" smtClean="0"/>
              <a:t>8</a:t>
            </a:fld>
            <a:endParaRPr lang="en-US"/>
          </a:p>
        </p:txBody>
      </p:sp>
    </p:spTree>
    <p:extLst>
      <p:ext uri="{BB962C8B-B14F-4D97-AF65-F5344CB8AC3E}">
        <p14:creationId xmlns:p14="http://schemas.microsoft.com/office/powerpoint/2010/main" val="2127787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For more information, go to </a:t>
            </a:r>
            <a:r>
              <a:rPr lang="en-US" dirty="0">
                <a:cs typeface="Arial" pitchFamily="34" charset="0"/>
              </a:rPr>
              <a:t>your local Department of Human Services (DHS) or Child Protection Services (CPS) website.</a:t>
            </a:r>
            <a:endParaRPr lang="en-US" dirty="0"/>
          </a:p>
        </p:txBody>
      </p:sp>
      <p:sp>
        <p:nvSpPr>
          <p:cNvPr id="4" name="Slide Number Placeholder 3"/>
          <p:cNvSpPr>
            <a:spLocks noGrp="1"/>
          </p:cNvSpPr>
          <p:nvPr>
            <p:ph type="sldNum" sz="quarter" idx="5"/>
          </p:nvPr>
        </p:nvSpPr>
        <p:spPr/>
        <p:txBody>
          <a:bodyPr/>
          <a:lstStyle/>
          <a:p>
            <a:fld id="{C5382F9B-72C0-4EDC-AD83-9D8E52E0F0FB}" type="slidenum">
              <a:rPr lang="en-US" smtClean="0"/>
              <a:t>9</a:t>
            </a:fld>
            <a:endParaRPr lang="en-US"/>
          </a:p>
        </p:txBody>
      </p:sp>
    </p:spTree>
    <p:extLst>
      <p:ext uri="{BB962C8B-B14F-4D97-AF65-F5344CB8AC3E}">
        <p14:creationId xmlns:p14="http://schemas.microsoft.com/office/powerpoint/2010/main" val="41332309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For more information, go to </a:t>
            </a:r>
            <a:r>
              <a:rPr lang="en-US" dirty="0">
                <a:cs typeface="Arial" pitchFamily="34" charset="0"/>
              </a:rPr>
              <a:t>your local Department of Human Services (DHS) or Child Protection Services (CPS) website.</a:t>
            </a:r>
            <a:endParaRPr lang="en-US" dirty="0"/>
          </a:p>
        </p:txBody>
      </p:sp>
      <p:sp>
        <p:nvSpPr>
          <p:cNvPr id="4" name="Slide Number Placeholder 3"/>
          <p:cNvSpPr>
            <a:spLocks noGrp="1"/>
          </p:cNvSpPr>
          <p:nvPr>
            <p:ph type="sldNum" sz="quarter" idx="5"/>
          </p:nvPr>
        </p:nvSpPr>
        <p:spPr/>
        <p:txBody>
          <a:bodyPr/>
          <a:lstStyle/>
          <a:p>
            <a:fld id="{C5382F9B-72C0-4EDC-AD83-9D8E52E0F0FB}" type="slidenum">
              <a:rPr lang="en-US" smtClean="0"/>
              <a:t>10</a:t>
            </a:fld>
            <a:endParaRPr lang="en-US"/>
          </a:p>
        </p:txBody>
      </p:sp>
    </p:spTree>
    <p:extLst>
      <p:ext uri="{BB962C8B-B14F-4D97-AF65-F5344CB8AC3E}">
        <p14:creationId xmlns:p14="http://schemas.microsoft.com/office/powerpoint/2010/main" val="400981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87EF-6E9F-4C3D-9F42-F18294BEF8F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9B25A2C-D108-4A1B-8334-CAF7CF788B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2642D30-0807-42BF-BF04-AEBA67E50B26}"/>
              </a:ext>
            </a:extLst>
          </p:cNvPr>
          <p:cNvSpPr>
            <a:spLocks noGrp="1"/>
          </p:cNvSpPr>
          <p:nvPr>
            <p:ph type="dt" sz="half" idx="10"/>
          </p:nvPr>
        </p:nvSpPr>
        <p:spPr/>
        <p:txBody>
          <a:bodyPr/>
          <a:lstStyle/>
          <a:p>
            <a:fld id="{48A87A34-81AB-432B-8DAE-1953F412C126}" type="datetimeFigureOut">
              <a:rPr lang="en-US" smtClean="0"/>
              <a:t>3/24/2020</a:t>
            </a:fld>
            <a:endParaRPr lang="en-US" dirty="0"/>
          </a:p>
        </p:txBody>
      </p:sp>
      <p:sp>
        <p:nvSpPr>
          <p:cNvPr id="5" name="Footer Placeholder 4">
            <a:extLst>
              <a:ext uri="{FF2B5EF4-FFF2-40B4-BE49-F238E27FC236}">
                <a16:creationId xmlns:a16="http://schemas.microsoft.com/office/drawing/2014/main" id="{2C8B7F40-0366-4AC6-A2B0-7C68D76F3C3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D5607BD-1C1D-4009-BB1A-63DDD27E8C61}"/>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63730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F33EF-9328-408F-AF1B-689002313A7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32598FD-4CF8-4C9E-9BEE-D709560370A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8B29C4-6F9A-4176-9ED0-AB7C06B5E1FB}"/>
              </a:ext>
            </a:extLst>
          </p:cNvPr>
          <p:cNvSpPr>
            <a:spLocks noGrp="1"/>
          </p:cNvSpPr>
          <p:nvPr>
            <p:ph type="dt" sz="half" idx="10"/>
          </p:nvPr>
        </p:nvSpPr>
        <p:spPr/>
        <p:txBody>
          <a:bodyPr/>
          <a:lstStyle/>
          <a:p>
            <a:fld id="{48A87A34-81AB-432B-8DAE-1953F412C126}" type="datetimeFigureOut">
              <a:rPr lang="en-US" smtClean="0"/>
              <a:t>3/24/2020</a:t>
            </a:fld>
            <a:endParaRPr lang="en-US" dirty="0"/>
          </a:p>
        </p:txBody>
      </p:sp>
      <p:sp>
        <p:nvSpPr>
          <p:cNvPr id="5" name="Footer Placeholder 4">
            <a:extLst>
              <a:ext uri="{FF2B5EF4-FFF2-40B4-BE49-F238E27FC236}">
                <a16:creationId xmlns:a16="http://schemas.microsoft.com/office/drawing/2014/main" id="{6088E422-4A99-4550-8AD3-81355665FA4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EBD1D3F-0DBB-4D8B-880F-736C8518A5E5}"/>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17616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991664-6769-4EE6-B2B4-85B159E5FC2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D865CDF-5ADD-447F-8859-E4D970D400D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93CBF1-B6E2-45D2-BF09-7622EFA90393}"/>
              </a:ext>
            </a:extLst>
          </p:cNvPr>
          <p:cNvSpPr>
            <a:spLocks noGrp="1"/>
          </p:cNvSpPr>
          <p:nvPr>
            <p:ph type="dt" sz="half" idx="10"/>
          </p:nvPr>
        </p:nvSpPr>
        <p:spPr/>
        <p:txBody>
          <a:bodyPr/>
          <a:lstStyle/>
          <a:p>
            <a:fld id="{48A87A34-81AB-432B-8DAE-1953F412C126}" type="datetimeFigureOut">
              <a:rPr lang="en-US" smtClean="0"/>
              <a:pPr/>
              <a:t>3/24/2020</a:t>
            </a:fld>
            <a:endParaRPr lang="en-US" dirty="0"/>
          </a:p>
        </p:txBody>
      </p:sp>
      <p:sp>
        <p:nvSpPr>
          <p:cNvPr id="5" name="Footer Placeholder 4">
            <a:extLst>
              <a:ext uri="{FF2B5EF4-FFF2-40B4-BE49-F238E27FC236}">
                <a16:creationId xmlns:a16="http://schemas.microsoft.com/office/drawing/2014/main" id="{94B26C1E-8207-44C8-9FE8-59901CEA205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77C7D6F-A2CF-47D0-8995-3DC0318E51C4}"/>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0650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0C1B5-6C44-4DBA-BDD1-7A9C0D4EC8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346A6EC-C685-40AD-B333-815B7083E79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9DE660-C96C-494D-9D69-3C20F60258F6}"/>
              </a:ext>
            </a:extLst>
          </p:cNvPr>
          <p:cNvSpPr>
            <a:spLocks noGrp="1"/>
          </p:cNvSpPr>
          <p:nvPr>
            <p:ph type="dt" sz="half" idx="10"/>
          </p:nvPr>
        </p:nvSpPr>
        <p:spPr/>
        <p:txBody>
          <a:bodyPr/>
          <a:lstStyle/>
          <a:p>
            <a:fld id="{48A87A34-81AB-432B-8DAE-1953F412C126}" type="datetimeFigureOut">
              <a:rPr lang="en-US" smtClean="0"/>
              <a:t>3/24/2020</a:t>
            </a:fld>
            <a:endParaRPr lang="en-US" dirty="0"/>
          </a:p>
        </p:txBody>
      </p:sp>
      <p:sp>
        <p:nvSpPr>
          <p:cNvPr id="5" name="Footer Placeholder 4">
            <a:extLst>
              <a:ext uri="{FF2B5EF4-FFF2-40B4-BE49-F238E27FC236}">
                <a16:creationId xmlns:a16="http://schemas.microsoft.com/office/drawing/2014/main" id="{4E87C4D4-5025-464B-BE62-F4D5BB9CBD7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EF91E22-589E-4083-A9A4-802412C21987}"/>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4608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EF3E5-8F88-4B0C-A272-A3C476D055B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F0F56F2-A35A-4957-9D7A-48029A316C2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CD373CD-F423-485A-A04D-DA8666F0FCDE}"/>
              </a:ext>
            </a:extLst>
          </p:cNvPr>
          <p:cNvSpPr>
            <a:spLocks noGrp="1"/>
          </p:cNvSpPr>
          <p:nvPr>
            <p:ph type="dt" sz="half" idx="10"/>
          </p:nvPr>
        </p:nvSpPr>
        <p:spPr/>
        <p:txBody>
          <a:bodyPr/>
          <a:lstStyle/>
          <a:p>
            <a:fld id="{48A87A34-81AB-432B-8DAE-1953F412C126}" type="datetimeFigureOut">
              <a:rPr lang="en-US" smtClean="0"/>
              <a:pPr/>
              <a:t>3/24/2020</a:t>
            </a:fld>
            <a:endParaRPr lang="en-US" dirty="0"/>
          </a:p>
        </p:txBody>
      </p:sp>
      <p:sp>
        <p:nvSpPr>
          <p:cNvPr id="5" name="Footer Placeholder 4">
            <a:extLst>
              <a:ext uri="{FF2B5EF4-FFF2-40B4-BE49-F238E27FC236}">
                <a16:creationId xmlns:a16="http://schemas.microsoft.com/office/drawing/2014/main" id="{378A4446-EE60-441A-A3EC-741D86E84B0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D8942B8-C3DB-40AC-AB1C-1167B11757A9}"/>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55987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4AAB2-9B94-4A20-A306-45789AA545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D4FA64-13C5-4FCD-912E-0E525160900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31A2081-6C76-4C1D-8ECD-0776D32001C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196F98-F920-4093-8326-58E1FC17C471}"/>
              </a:ext>
            </a:extLst>
          </p:cNvPr>
          <p:cNvSpPr>
            <a:spLocks noGrp="1"/>
          </p:cNvSpPr>
          <p:nvPr>
            <p:ph type="dt" sz="half" idx="10"/>
          </p:nvPr>
        </p:nvSpPr>
        <p:spPr/>
        <p:txBody>
          <a:bodyPr/>
          <a:lstStyle/>
          <a:p>
            <a:fld id="{48A87A34-81AB-432B-8DAE-1953F412C126}" type="datetimeFigureOut">
              <a:rPr lang="en-US" smtClean="0"/>
              <a:t>3/24/2020</a:t>
            </a:fld>
            <a:endParaRPr lang="en-US" dirty="0"/>
          </a:p>
        </p:txBody>
      </p:sp>
      <p:sp>
        <p:nvSpPr>
          <p:cNvPr id="6" name="Footer Placeholder 5">
            <a:extLst>
              <a:ext uri="{FF2B5EF4-FFF2-40B4-BE49-F238E27FC236}">
                <a16:creationId xmlns:a16="http://schemas.microsoft.com/office/drawing/2014/main" id="{27CD8A25-8A3C-41A7-8EED-A23402B263B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4CA5EDC-ED48-4C07-80C0-47FCFADD4317}"/>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1082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E9CB0-22F9-4A3D-94CF-41EC32345E6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E0C65F4-A6D2-4490-A34E-1B9CBF6FE1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B6325C4-4490-465A-B1C8-3CBC971A168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52CA1BF-53C2-4540-A26D-CFFC296786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2E8E820-33FA-4164-B5E1-17CBF6DB8AF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7E41232-C4D1-4B5B-A711-B63C954B2545}"/>
              </a:ext>
            </a:extLst>
          </p:cNvPr>
          <p:cNvSpPr>
            <a:spLocks noGrp="1"/>
          </p:cNvSpPr>
          <p:nvPr>
            <p:ph type="dt" sz="half" idx="10"/>
          </p:nvPr>
        </p:nvSpPr>
        <p:spPr/>
        <p:txBody>
          <a:bodyPr/>
          <a:lstStyle/>
          <a:p>
            <a:fld id="{48A87A34-81AB-432B-8DAE-1953F412C126}" type="datetimeFigureOut">
              <a:rPr lang="en-US" smtClean="0"/>
              <a:t>3/24/2020</a:t>
            </a:fld>
            <a:endParaRPr lang="en-US" dirty="0"/>
          </a:p>
        </p:txBody>
      </p:sp>
      <p:sp>
        <p:nvSpPr>
          <p:cNvPr id="8" name="Footer Placeholder 7">
            <a:extLst>
              <a:ext uri="{FF2B5EF4-FFF2-40B4-BE49-F238E27FC236}">
                <a16:creationId xmlns:a16="http://schemas.microsoft.com/office/drawing/2014/main" id="{8000628C-2A14-483D-A549-C43587BC816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B3C8760-0E92-41CF-BF7B-126B2CA055A7}"/>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35235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BA542-3D0C-4541-A734-F9F7F6221E7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58E918E-9F3D-4370-B711-80D5AD586441}"/>
              </a:ext>
            </a:extLst>
          </p:cNvPr>
          <p:cNvSpPr>
            <a:spLocks noGrp="1"/>
          </p:cNvSpPr>
          <p:nvPr>
            <p:ph type="dt" sz="half" idx="10"/>
          </p:nvPr>
        </p:nvSpPr>
        <p:spPr/>
        <p:txBody>
          <a:bodyPr/>
          <a:lstStyle/>
          <a:p>
            <a:fld id="{48A87A34-81AB-432B-8DAE-1953F412C126}" type="datetimeFigureOut">
              <a:rPr lang="en-US" smtClean="0"/>
              <a:t>3/24/2020</a:t>
            </a:fld>
            <a:endParaRPr lang="en-US" dirty="0"/>
          </a:p>
        </p:txBody>
      </p:sp>
      <p:sp>
        <p:nvSpPr>
          <p:cNvPr id="4" name="Footer Placeholder 3">
            <a:extLst>
              <a:ext uri="{FF2B5EF4-FFF2-40B4-BE49-F238E27FC236}">
                <a16:creationId xmlns:a16="http://schemas.microsoft.com/office/drawing/2014/main" id="{A6FFC7BA-F2E9-44DF-8B4C-363052B8422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8829BD5-CD57-45C8-8892-CEB091EE03E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26161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F43905-B911-4FAF-ABD3-9EEE515EE40B}"/>
              </a:ext>
            </a:extLst>
          </p:cNvPr>
          <p:cNvSpPr>
            <a:spLocks noGrp="1"/>
          </p:cNvSpPr>
          <p:nvPr>
            <p:ph type="dt" sz="half" idx="10"/>
          </p:nvPr>
        </p:nvSpPr>
        <p:spPr/>
        <p:txBody>
          <a:bodyPr/>
          <a:lstStyle/>
          <a:p>
            <a:fld id="{48A87A34-81AB-432B-8DAE-1953F412C126}" type="datetimeFigureOut">
              <a:rPr lang="en-US" smtClean="0"/>
              <a:t>3/24/2020</a:t>
            </a:fld>
            <a:endParaRPr lang="en-US" dirty="0"/>
          </a:p>
        </p:txBody>
      </p:sp>
      <p:sp>
        <p:nvSpPr>
          <p:cNvPr id="3" name="Footer Placeholder 2">
            <a:extLst>
              <a:ext uri="{FF2B5EF4-FFF2-40B4-BE49-F238E27FC236}">
                <a16:creationId xmlns:a16="http://schemas.microsoft.com/office/drawing/2014/main" id="{7C75005E-5990-455C-93D0-F062146A0F07}"/>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84D6048-3189-479B-ACDF-5EF242227B0A}"/>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59132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8DCE3-99A1-4670-93D1-3B8F8B9DCC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49E2033-4D56-4B90-A196-91480B6201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B6CC1B7-DAE4-4B84-8138-7C4EBBC887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284330A-064A-41C3-9BE6-70C63DE6A0DF}"/>
              </a:ext>
            </a:extLst>
          </p:cNvPr>
          <p:cNvSpPr>
            <a:spLocks noGrp="1"/>
          </p:cNvSpPr>
          <p:nvPr>
            <p:ph type="dt" sz="half" idx="10"/>
          </p:nvPr>
        </p:nvSpPr>
        <p:spPr/>
        <p:txBody>
          <a:bodyPr/>
          <a:lstStyle/>
          <a:p>
            <a:fld id="{48A87A34-81AB-432B-8DAE-1953F412C126}" type="datetimeFigureOut">
              <a:rPr lang="en-US" smtClean="0"/>
              <a:t>3/24/2020</a:t>
            </a:fld>
            <a:endParaRPr lang="en-US" dirty="0"/>
          </a:p>
        </p:txBody>
      </p:sp>
      <p:sp>
        <p:nvSpPr>
          <p:cNvPr id="6" name="Footer Placeholder 5">
            <a:extLst>
              <a:ext uri="{FF2B5EF4-FFF2-40B4-BE49-F238E27FC236}">
                <a16:creationId xmlns:a16="http://schemas.microsoft.com/office/drawing/2014/main" id="{1439AFBB-42AA-4CA0-8043-747E633091E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EAC080F-E65C-48D1-8F75-99EC6C2FD15A}"/>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50078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DBFDE-61E3-44FA-8284-69C2524BA8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2AAEC7E-9AFC-4F99-AD74-F7FB4333344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0ADD36F-6FA8-4409-8F80-3D640898B2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A8C3BD8-A91D-46C6-9D4C-9394B6FC2858}"/>
              </a:ext>
            </a:extLst>
          </p:cNvPr>
          <p:cNvSpPr>
            <a:spLocks noGrp="1"/>
          </p:cNvSpPr>
          <p:nvPr>
            <p:ph type="dt" sz="half" idx="10"/>
          </p:nvPr>
        </p:nvSpPr>
        <p:spPr/>
        <p:txBody>
          <a:bodyPr/>
          <a:lstStyle/>
          <a:p>
            <a:fld id="{48A87A34-81AB-432B-8DAE-1953F412C126}" type="datetimeFigureOut">
              <a:rPr lang="en-US" smtClean="0"/>
              <a:t>3/24/2020</a:t>
            </a:fld>
            <a:endParaRPr lang="en-US" dirty="0"/>
          </a:p>
        </p:txBody>
      </p:sp>
      <p:sp>
        <p:nvSpPr>
          <p:cNvPr id="6" name="Footer Placeholder 5">
            <a:extLst>
              <a:ext uri="{FF2B5EF4-FFF2-40B4-BE49-F238E27FC236}">
                <a16:creationId xmlns:a16="http://schemas.microsoft.com/office/drawing/2014/main" id="{1242CCDE-6E04-4B9F-8E6C-4675BB544A7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06D63EB-3119-47F1-BCD7-C86EE69DFDBC}"/>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35738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31D406-09A9-42BF-ACC1-A2909DAF02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6FEF619-CD01-4F90-B085-A5AFE8DABB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99EAAA-F7D1-4B2D-8E20-E45F7B497D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3/24/2020</a:t>
            </a:fld>
            <a:endParaRPr lang="en-US" dirty="0"/>
          </a:p>
        </p:txBody>
      </p:sp>
      <p:sp>
        <p:nvSpPr>
          <p:cNvPr id="5" name="Footer Placeholder 4">
            <a:extLst>
              <a:ext uri="{FF2B5EF4-FFF2-40B4-BE49-F238E27FC236}">
                <a16:creationId xmlns:a16="http://schemas.microsoft.com/office/drawing/2014/main" id="{6BFF9910-DDDC-40DA-8EBD-BECA868ABC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5F4C0C0-6D91-453A-AA3A-0878778A7E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87696494"/>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www.acacamps.org/resource-library/child-abuse-prevention-resources"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adventistyouthministries.org/safety-guidelines" TargetMode="Externa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3.jpg"/><Relationship Id="rId5" Type="http://schemas.openxmlformats.org/officeDocument/2006/relationships/image" Target="../media/image2.png"/><Relationship Id="rId4" Type="http://schemas.openxmlformats.org/officeDocument/2006/relationships/hyperlink" Target="https://adventistrisk.org/en-us/safety-resources/camp-safety"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acacamps.org/resource-library/child-abuse-prevention-resources"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4545836E-B050-4955-B80E-C5A35AC2F5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62">
            <a:extLst>
              <a:ext uri="{FF2B5EF4-FFF2-40B4-BE49-F238E27FC236}">
                <a16:creationId xmlns:a16="http://schemas.microsoft.com/office/drawing/2014/main" id="{5E6024A1-5F3D-4233-865A-57F6E86056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802473" y="-4805300"/>
            <a:ext cx="2587052" cy="12192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CB53E4B-273B-4560-A8F6-A9F767394D1D}"/>
              </a:ext>
            </a:extLst>
          </p:cNvPr>
          <p:cNvSpPr>
            <a:spLocks noGrp="1"/>
          </p:cNvSpPr>
          <p:nvPr>
            <p:ph type="ctrTitle"/>
          </p:nvPr>
        </p:nvSpPr>
        <p:spPr>
          <a:xfrm>
            <a:off x="1524000" y="515534"/>
            <a:ext cx="9144000" cy="1379768"/>
          </a:xfrm>
        </p:spPr>
        <p:txBody>
          <a:bodyPr>
            <a:normAutofit/>
          </a:bodyPr>
          <a:lstStyle/>
          <a:p>
            <a:r>
              <a:rPr lang="en-US"/>
              <a:t>SUMMER CAMP STAFF</a:t>
            </a:r>
            <a:endParaRPr lang="en-US" dirty="0"/>
          </a:p>
        </p:txBody>
      </p:sp>
      <p:sp>
        <p:nvSpPr>
          <p:cNvPr id="3" name="Subtitle 2">
            <a:extLst>
              <a:ext uri="{FF2B5EF4-FFF2-40B4-BE49-F238E27FC236}">
                <a16:creationId xmlns:a16="http://schemas.microsoft.com/office/drawing/2014/main" id="{4C40E7FA-4313-486F-95A8-BCD7D9540EF0}"/>
              </a:ext>
            </a:extLst>
          </p:cNvPr>
          <p:cNvSpPr>
            <a:spLocks noGrp="1"/>
          </p:cNvSpPr>
          <p:nvPr>
            <p:ph type="subTitle" idx="1"/>
          </p:nvPr>
        </p:nvSpPr>
        <p:spPr>
          <a:xfrm>
            <a:off x="1524000" y="1967336"/>
            <a:ext cx="9144000" cy="418417"/>
          </a:xfrm>
        </p:spPr>
        <p:txBody>
          <a:bodyPr>
            <a:noAutofit/>
          </a:bodyPr>
          <a:lstStyle/>
          <a:p>
            <a:r>
              <a:rPr lang="en-US" sz="2800" dirty="0"/>
              <a:t>Working Safe With Minors</a:t>
            </a:r>
          </a:p>
        </p:txBody>
      </p:sp>
      <p:grpSp>
        <p:nvGrpSpPr>
          <p:cNvPr id="75" name="Group 74">
            <a:extLst>
              <a:ext uri="{FF2B5EF4-FFF2-40B4-BE49-F238E27FC236}">
                <a16:creationId xmlns:a16="http://schemas.microsoft.com/office/drawing/2014/main" id="{DDE5ED95-726A-4EB4-A03C-D3EF3BC3A23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25570" y="73152"/>
            <a:ext cx="1340860" cy="223819"/>
            <a:chOff x="5359043" y="73152"/>
            <a:chExt cx="1340860" cy="223819"/>
          </a:xfrm>
        </p:grpSpPr>
        <p:sp>
          <p:nvSpPr>
            <p:cNvPr id="76" name="Rectangle 64">
              <a:extLst>
                <a:ext uri="{FF2B5EF4-FFF2-40B4-BE49-F238E27FC236}">
                  <a16:creationId xmlns:a16="http://schemas.microsoft.com/office/drawing/2014/main" id="{17EFE772-2C42-4ACF-B49F-B8DE4D95C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7498"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66">
              <a:extLst>
                <a:ext uri="{FF2B5EF4-FFF2-40B4-BE49-F238E27FC236}">
                  <a16:creationId xmlns:a16="http://schemas.microsoft.com/office/drawing/2014/main" id="{0D397CA2-1084-44F5-8F86-1E5F25532F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7498"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64">
              <a:extLst>
                <a:ext uri="{FF2B5EF4-FFF2-40B4-BE49-F238E27FC236}">
                  <a16:creationId xmlns:a16="http://schemas.microsoft.com/office/drawing/2014/main" id="{DE5FCF89-EFB5-425D-BAE7-ADF3E9FA38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85385"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66">
              <a:extLst>
                <a:ext uri="{FF2B5EF4-FFF2-40B4-BE49-F238E27FC236}">
                  <a16:creationId xmlns:a16="http://schemas.microsoft.com/office/drawing/2014/main" id="{B5000D95-43A9-4146-854D-6543F49E4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85385"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64">
              <a:extLst>
                <a:ext uri="{FF2B5EF4-FFF2-40B4-BE49-F238E27FC236}">
                  <a16:creationId xmlns:a16="http://schemas.microsoft.com/office/drawing/2014/main" id="{BFAC0A55-15FF-44EB-BB49-380A08FFF6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43271"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66">
              <a:extLst>
                <a:ext uri="{FF2B5EF4-FFF2-40B4-BE49-F238E27FC236}">
                  <a16:creationId xmlns:a16="http://schemas.microsoft.com/office/drawing/2014/main" id="{E71C5D2B-80BE-4286-9DAC-B41FA61220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43271"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64">
              <a:extLst>
                <a:ext uri="{FF2B5EF4-FFF2-40B4-BE49-F238E27FC236}">
                  <a16:creationId xmlns:a16="http://schemas.microsoft.com/office/drawing/2014/main" id="{ABD811F8-3805-419E-9543-FB2A152649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01157"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66">
              <a:extLst>
                <a:ext uri="{FF2B5EF4-FFF2-40B4-BE49-F238E27FC236}">
                  <a16:creationId xmlns:a16="http://schemas.microsoft.com/office/drawing/2014/main" id="{4ED1C51E-87F5-42C4-8F3D-98B932E7C6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01157"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64">
              <a:extLst>
                <a:ext uri="{FF2B5EF4-FFF2-40B4-BE49-F238E27FC236}">
                  <a16:creationId xmlns:a16="http://schemas.microsoft.com/office/drawing/2014/main" id="{908DDBE2-E366-43C4-865E-68D8F5DD27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359043"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66">
              <a:extLst>
                <a:ext uri="{FF2B5EF4-FFF2-40B4-BE49-F238E27FC236}">
                  <a16:creationId xmlns:a16="http://schemas.microsoft.com/office/drawing/2014/main" id="{40B7FBD6-2319-4416-AEDB-20FBD7A6F5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359043"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64">
              <a:extLst>
                <a:ext uri="{FF2B5EF4-FFF2-40B4-BE49-F238E27FC236}">
                  <a16:creationId xmlns:a16="http://schemas.microsoft.com/office/drawing/2014/main" id="{793BBDF2-F738-42F5-98FD-380E06E188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638069"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66">
              <a:extLst>
                <a:ext uri="{FF2B5EF4-FFF2-40B4-BE49-F238E27FC236}">
                  <a16:creationId xmlns:a16="http://schemas.microsoft.com/office/drawing/2014/main" id="{5CEB15E8-0F03-4F3C-8B3D-CA63883E24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638069"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64">
              <a:extLst>
                <a:ext uri="{FF2B5EF4-FFF2-40B4-BE49-F238E27FC236}">
                  <a16:creationId xmlns:a16="http://schemas.microsoft.com/office/drawing/2014/main" id="{EA651364-1B7F-40E3-817C-E05627C56A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95956"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66">
              <a:extLst>
                <a:ext uri="{FF2B5EF4-FFF2-40B4-BE49-F238E27FC236}">
                  <a16:creationId xmlns:a16="http://schemas.microsoft.com/office/drawing/2014/main" id="{0582E001-F558-4498-B949-506CEDB891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95956"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64">
              <a:extLst>
                <a:ext uri="{FF2B5EF4-FFF2-40B4-BE49-F238E27FC236}">
                  <a16:creationId xmlns:a16="http://schemas.microsoft.com/office/drawing/2014/main" id="{09F01A60-328C-4CA8-B3EE-636F1319EE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53842"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66">
              <a:extLst>
                <a:ext uri="{FF2B5EF4-FFF2-40B4-BE49-F238E27FC236}">
                  <a16:creationId xmlns:a16="http://schemas.microsoft.com/office/drawing/2014/main" id="{62D0FD2E-E0CB-4B3C-85D5-1946B7CA36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53842"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64">
              <a:extLst>
                <a:ext uri="{FF2B5EF4-FFF2-40B4-BE49-F238E27FC236}">
                  <a16:creationId xmlns:a16="http://schemas.microsoft.com/office/drawing/2014/main" id="{682296EE-4FAA-4B24-A69E-63B1B36A1D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11728"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66">
              <a:extLst>
                <a:ext uri="{FF2B5EF4-FFF2-40B4-BE49-F238E27FC236}">
                  <a16:creationId xmlns:a16="http://schemas.microsoft.com/office/drawing/2014/main" id="{E2AF0961-0ADD-4742-A467-7258D268CD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11728"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64">
              <a:extLst>
                <a:ext uri="{FF2B5EF4-FFF2-40B4-BE49-F238E27FC236}">
                  <a16:creationId xmlns:a16="http://schemas.microsoft.com/office/drawing/2014/main" id="{31B85C35-97D4-4322-BD70-C5AAAA76DD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69614"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66">
              <a:extLst>
                <a:ext uri="{FF2B5EF4-FFF2-40B4-BE49-F238E27FC236}">
                  <a16:creationId xmlns:a16="http://schemas.microsoft.com/office/drawing/2014/main" id="{A87BAC7C-E910-4222-B519-39288C21A6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69614"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Picture 4">
            <a:extLst>
              <a:ext uri="{FF2B5EF4-FFF2-40B4-BE49-F238E27FC236}">
                <a16:creationId xmlns:a16="http://schemas.microsoft.com/office/drawing/2014/main" id="{8ECF2619-9023-423F-86D4-A7BD861C52FB}"/>
              </a:ext>
            </a:extLst>
          </p:cNvPr>
          <p:cNvPicPr>
            <a:picLocks noChangeAspect="1"/>
          </p:cNvPicPr>
          <p:nvPr/>
        </p:nvPicPr>
        <p:blipFill>
          <a:blip r:embed="rId2"/>
          <a:stretch>
            <a:fillRect/>
          </a:stretch>
        </p:blipFill>
        <p:spPr>
          <a:xfrm>
            <a:off x="1114101" y="3833092"/>
            <a:ext cx="5306268" cy="1419426"/>
          </a:xfrm>
          <a:prstGeom prst="rect">
            <a:avLst/>
          </a:prstGeom>
        </p:spPr>
      </p:pic>
      <p:pic>
        <p:nvPicPr>
          <p:cNvPr id="1026" name="Picture 2">
            <a:extLst>
              <a:ext uri="{FF2B5EF4-FFF2-40B4-BE49-F238E27FC236}">
                <a16:creationId xmlns:a16="http://schemas.microsoft.com/office/drawing/2014/main" id="{E3A49B1A-17E3-43D2-8E0A-1CBD706E89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22598" t="6845" r="24149" b="13348"/>
          <a:stretch>
            <a:fillRect/>
          </a:stretch>
        </p:blipFill>
        <p:spPr bwMode="auto">
          <a:xfrm>
            <a:off x="7161087" y="2967382"/>
            <a:ext cx="3104990" cy="3012986"/>
          </a:xfrm>
          <a:prstGeom prst="rect">
            <a:avLst/>
          </a:prstGeom>
          <a:noFill/>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97" name="Rectangle 96">
            <a:extLst>
              <a:ext uri="{FF2B5EF4-FFF2-40B4-BE49-F238E27FC236}">
                <a16:creationId xmlns:a16="http://schemas.microsoft.com/office/drawing/2014/main" id="{A628292D-0555-4158-9B1A-07414B27FB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173893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4979E-E50C-4EA3-862D-551A93CB8BA9}"/>
              </a:ext>
            </a:extLst>
          </p:cNvPr>
          <p:cNvSpPr>
            <a:spLocks noGrp="1"/>
          </p:cNvSpPr>
          <p:nvPr>
            <p:ph type="title"/>
          </p:nvPr>
        </p:nvSpPr>
        <p:spPr>
          <a:xfrm>
            <a:off x="4965430" y="629268"/>
            <a:ext cx="6586491" cy="1286160"/>
          </a:xfrm>
        </p:spPr>
        <p:txBody>
          <a:bodyPr anchor="b">
            <a:normAutofit fontScale="90000"/>
          </a:bodyPr>
          <a:lstStyle/>
          <a:p>
            <a:r>
              <a:rPr lang="en-US" b="1" dirty="0"/>
              <a:t>What are the Types of Abuse that Involve Touching?</a:t>
            </a:r>
          </a:p>
        </p:txBody>
      </p:sp>
      <p:sp>
        <p:nvSpPr>
          <p:cNvPr id="10" name="Content Placeholder 9"/>
          <p:cNvSpPr>
            <a:spLocks noGrp="1"/>
          </p:cNvSpPr>
          <p:nvPr>
            <p:ph idx="1"/>
          </p:nvPr>
        </p:nvSpPr>
        <p:spPr>
          <a:xfrm>
            <a:off x="4965430" y="2849277"/>
            <a:ext cx="6798479" cy="2504172"/>
          </a:xfrm>
        </p:spPr>
        <p:txBody>
          <a:bodyPr>
            <a:normAutofit/>
          </a:bodyPr>
          <a:lstStyle/>
          <a:p>
            <a:pPr marL="0" indent="0">
              <a:buNone/>
            </a:pPr>
            <a:r>
              <a:rPr lang="en-US" sz="2400" dirty="0">
                <a:cs typeface="Arial" pitchFamily="34" charset="0"/>
              </a:rPr>
              <a:t>INCLUDE:</a:t>
            </a:r>
          </a:p>
          <a:p>
            <a:pPr lvl="1"/>
            <a:r>
              <a:rPr lang="en-US" sz="2800" dirty="0">
                <a:cs typeface="Arial" pitchFamily="34" charset="0"/>
              </a:rPr>
              <a:t>Fondling</a:t>
            </a:r>
          </a:p>
          <a:p>
            <a:pPr lvl="1"/>
            <a:r>
              <a:rPr lang="en-US" sz="2800" dirty="0">
                <a:cs typeface="Arial" pitchFamily="34" charset="0"/>
              </a:rPr>
              <a:t>Oral, genital or anal penetration</a:t>
            </a:r>
          </a:p>
          <a:p>
            <a:pPr lvl="1"/>
            <a:r>
              <a:rPr lang="en-US" sz="2800" dirty="0">
                <a:cs typeface="Arial" pitchFamily="34" charset="0"/>
              </a:rPr>
              <a:t>Intercourse</a:t>
            </a:r>
          </a:p>
          <a:p>
            <a:pPr lvl="1"/>
            <a:r>
              <a:rPr lang="en-US" sz="2800" dirty="0">
                <a:cs typeface="Arial" pitchFamily="34" charset="0"/>
              </a:rPr>
              <a:t>Forcible rape</a:t>
            </a:r>
          </a:p>
          <a:p>
            <a:endParaRPr lang="en-US" sz="3200" dirty="0">
              <a:cs typeface="Arial" pitchFamily="34" charset="0"/>
            </a:endParaRPr>
          </a:p>
          <a:p>
            <a:pPr marL="0" indent="0">
              <a:buNone/>
            </a:pPr>
            <a:endParaRPr lang="en-US" sz="3200" dirty="0"/>
          </a:p>
        </p:txBody>
      </p:sp>
      <p:pic>
        <p:nvPicPr>
          <p:cNvPr id="8" name="Content Placeholder 4">
            <a:extLst>
              <a:ext uri="{FF2B5EF4-FFF2-40B4-BE49-F238E27FC236}">
                <a16:creationId xmlns:a16="http://schemas.microsoft.com/office/drawing/2014/main" id="{3FB50386-2B5B-4473-AB4C-E6B0237B0C7C}"/>
              </a:ext>
            </a:extLst>
          </p:cNvPr>
          <p:cNvPicPr>
            <a:picLocks noChangeAspect="1"/>
          </p:cNvPicPr>
          <p:nvPr/>
        </p:nvPicPr>
        <p:blipFill rotWithShape="1">
          <a:blip r:embed="rId3"/>
          <a:srcRect l="3296" r="1835"/>
          <a:stretch/>
        </p:blipFill>
        <p:spPr>
          <a:xfrm>
            <a:off x="20" y="10"/>
            <a:ext cx="4635571" cy="6857990"/>
          </a:xfrm>
          <a:prstGeom prst="rect">
            <a:avLst/>
          </a:prstGeom>
          <a:effectLst/>
        </p:spPr>
      </p:pic>
      <p:cxnSp>
        <p:nvCxnSpPr>
          <p:cNvPr id="15" name="Straight Connector 14">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E99B2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9786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57F0B-5B98-4DB4-A08B-9667AFF94D9E}"/>
              </a:ext>
            </a:extLst>
          </p:cNvPr>
          <p:cNvSpPr>
            <a:spLocks noGrp="1"/>
          </p:cNvSpPr>
          <p:nvPr>
            <p:ph type="title"/>
          </p:nvPr>
        </p:nvSpPr>
        <p:spPr>
          <a:xfrm>
            <a:off x="4965430" y="629268"/>
            <a:ext cx="6586491" cy="1286160"/>
          </a:xfrm>
        </p:spPr>
        <p:txBody>
          <a:bodyPr vert="horz" lIns="91440" tIns="45720" rIns="91440" bIns="45720" rtlCol="0" anchor="b">
            <a:normAutofit/>
          </a:bodyPr>
          <a:lstStyle/>
          <a:p>
            <a:r>
              <a:rPr lang="en-US" sz="4100" b="1" dirty="0"/>
              <a:t>What are Some of the Physical Signs of Abuse?</a:t>
            </a:r>
          </a:p>
        </p:txBody>
      </p:sp>
      <p:sp>
        <p:nvSpPr>
          <p:cNvPr id="7" name="Content Placeholder 6">
            <a:extLst>
              <a:ext uri="{FF2B5EF4-FFF2-40B4-BE49-F238E27FC236}">
                <a16:creationId xmlns:a16="http://schemas.microsoft.com/office/drawing/2014/main" id="{3EA29C1D-8D8C-4D50-8283-76AC5EFD4214}"/>
              </a:ext>
            </a:extLst>
          </p:cNvPr>
          <p:cNvSpPr>
            <a:spLocks noGrp="1"/>
          </p:cNvSpPr>
          <p:nvPr>
            <p:ph idx="1"/>
          </p:nvPr>
        </p:nvSpPr>
        <p:spPr>
          <a:xfrm>
            <a:off x="4965431" y="2438400"/>
            <a:ext cx="7110955" cy="4033345"/>
          </a:xfrm>
        </p:spPr>
        <p:txBody>
          <a:bodyPr vert="horz" lIns="91440" tIns="45720" rIns="91440" bIns="45720" rtlCol="0">
            <a:normAutofit/>
          </a:bodyPr>
          <a:lstStyle/>
          <a:p>
            <a:pPr marL="0" indent="0">
              <a:buNone/>
            </a:pPr>
            <a:r>
              <a:rPr lang="en-US" sz="3000" dirty="0"/>
              <a:t>SOME SIGNS MAY INCLUDE:</a:t>
            </a:r>
          </a:p>
          <a:p>
            <a:pPr lvl="1"/>
            <a:r>
              <a:rPr lang="en-US" dirty="0"/>
              <a:t>Lacerations and bruises</a:t>
            </a:r>
          </a:p>
          <a:p>
            <a:pPr lvl="1"/>
            <a:r>
              <a:rPr lang="en-US" dirty="0"/>
              <a:t>Nightmares</a:t>
            </a:r>
          </a:p>
          <a:p>
            <a:pPr lvl="1"/>
            <a:r>
              <a:rPr lang="en-US" dirty="0"/>
              <a:t>Irritation, pain, or injury to the genital area</a:t>
            </a:r>
          </a:p>
          <a:p>
            <a:pPr lvl="1"/>
            <a:r>
              <a:rPr lang="en-US" dirty="0"/>
              <a:t>Unusual bleeding around the mouth or shows difficulty to swallow</a:t>
            </a:r>
          </a:p>
          <a:p>
            <a:pPr lvl="1"/>
            <a:r>
              <a:rPr lang="en-US" dirty="0"/>
              <a:t>Discomfort when sitting or walking</a:t>
            </a:r>
          </a:p>
          <a:p>
            <a:pPr lvl="1"/>
            <a:r>
              <a:rPr lang="en-US" dirty="0"/>
              <a:t>Torn or bloody underclothing</a:t>
            </a:r>
          </a:p>
        </p:txBody>
      </p:sp>
      <p:pic>
        <p:nvPicPr>
          <p:cNvPr id="4" name="Picture 3" descr="A drawing of a flag&#10;&#10;Description automatically generated">
            <a:extLst>
              <a:ext uri="{FF2B5EF4-FFF2-40B4-BE49-F238E27FC236}">
                <a16:creationId xmlns:a16="http://schemas.microsoft.com/office/drawing/2014/main" id="{72D10464-6965-4B0F-BB35-E908EE9545B1}"/>
              </a:ext>
            </a:extLst>
          </p:cNvPr>
          <p:cNvPicPr>
            <a:picLocks noChangeAspect="1"/>
          </p:cNvPicPr>
          <p:nvPr/>
        </p:nvPicPr>
        <p:blipFill rotWithShape="1">
          <a:blip r:embed="rId2">
            <a:extLst>
              <a:ext uri="{28A0092B-C50C-407E-A947-70E740481C1C}">
                <a14:useLocalDpi xmlns:a14="http://schemas.microsoft.com/office/drawing/2010/main" val="0"/>
              </a:ext>
            </a:extLst>
          </a:blip>
          <a:srcRect l="3296" r="1835"/>
          <a:stretch/>
        </p:blipFill>
        <p:spPr>
          <a:xfrm>
            <a:off x="20" y="10"/>
            <a:ext cx="4635571" cy="6857990"/>
          </a:xfrm>
          <a:prstGeom prst="rect">
            <a:avLst/>
          </a:prstGeom>
          <a:effectLst/>
        </p:spPr>
      </p:pic>
      <p:cxnSp>
        <p:nvCxnSpPr>
          <p:cNvPr id="12" name="Straight Connector 11">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E99B2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3130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57F0B-5B98-4DB4-A08B-9667AFF94D9E}"/>
              </a:ext>
            </a:extLst>
          </p:cNvPr>
          <p:cNvSpPr>
            <a:spLocks noGrp="1"/>
          </p:cNvSpPr>
          <p:nvPr>
            <p:ph type="title"/>
          </p:nvPr>
        </p:nvSpPr>
        <p:spPr>
          <a:xfrm>
            <a:off x="4706006" y="629268"/>
            <a:ext cx="6830149" cy="1286160"/>
          </a:xfrm>
        </p:spPr>
        <p:txBody>
          <a:bodyPr vert="horz" lIns="91440" tIns="45720" rIns="91440" bIns="45720" rtlCol="0" anchor="b">
            <a:normAutofit/>
          </a:bodyPr>
          <a:lstStyle/>
          <a:p>
            <a:r>
              <a:rPr lang="en-US" sz="4100" b="1" dirty="0"/>
              <a:t>What are Some of the Behavioral Signs of Abuse?</a:t>
            </a:r>
          </a:p>
        </p:txBody>
      </p:sp>
      <p:sp>
        <p:nvSpPr>
          <p:cNvPr id="7" name="Content Placeholder 6">
            <a:extLst>
              <a:ext uri="{FF2B5EF4-FFF2-40B4-BE49-F238E27FC236}">
                <a16:creationId xmlns:a16="http://schemas.microsoft.com/office/drawing/2014/main" id="{3EA29C1D-8D8C-4D50-8283-76AC5EFD4214}"/>
              </a:ext>
            </a:extLst>
          </p:cNvPr>
          <p:cNvSpPr>
            <a:spLocks noGrp="1"/>
          </p:cNvSpPr>
          <p:nvPr>
            <p:ph idx="1"/>
          </p:nvPr>
        </p:nvSpPr>
        <p:spPr>
          <a:xfrm>
            <a:off x="4721772" y="2438400"/>
            <a:ext cx="7173311" cy="4120052"/>
          </a:xfrm>
        </p:spPr>
        <p:txBody>
          <a:bodyPr vert="horz" lIns="91440" tIns="45720" rIns="91440" bIns="45720" rtlCol="0">
            <a:normAutofit fontScale="92500" lnSpcReduction="10000"/>
          </a:bodyPr>
          <a:lstStyle/>
          <a:p>
            <a:pPr marL="0" indent="0">
              <a:buNone/>
            </a:pPr>
            <a:r>
              <a:rPr lang="en-US" sz="2400" dirty="0"/>
              <a:t>SOME SIGNS MAY INCLUDE:</a:t>
            </a:r>
          </a:p>
          <a:p>
            <a:pPr lvl="1"/>
            <a:r>
              <a:rPr lang="en-US" sz="2400" dirty="0"/>
              <a:t>Anxiety when approaching someone</a:t>
            </a:r>
          </a:p>
          <a:p>
            <a:pPr lvl="1"/>
            <a:r>
              <a:rPr lang="en-US" sz="2400" dirty="0"/>
              <a:t>Nervous or hostile behavior toward adults</a:t>
            </a:r>
          </a:p>
          <a:p>
            <a:pPr lvl="1"/>
            <a:r>
              <a:rPr lang="en-US" sz="2400" dirty="0"/>
              <a:t>Sexual self-consciousness</a:t>
            </a:r>
          </a:p>
          <a:p>
            <a:pPr lvl="1"/>
            <a:r>
              <a:rPr lang="en-US" sz="2400" dirty="0"/>
              <a:t>Withdrawal from ministry activities and friends</a:t>
            </a:r>
          </a:p>
          <a:p>
            <a:pPr lvl="1"/>
            <a:r>
              <a:rPr lang="en-US" sz="2400" dirty="0"/>
              <a:t>Changes in behavior or sudden mood swings, more withdrawn-absent-distant, insecurities, depression, anxiety</a:t>
            </a:r>
          </a:p>
          <a:p>
            <a:pPr lvl="1"/>
            <a:r>
              <a:rPr lang="en-US" sz="2400" dirty="0"/>
              <a:t>Panic attacks, sadness, fear, anger, or uncontrolled rage</a:t>
            </a:r>
          </a:p>
          <a:p>
            <a:pPr lvl="1"/>
            <a:r>
              <a:rPr lang="en-US" sz="2400" dirty="0"/>
              <a:t>Fear of touching a certain person</a:t>
            </a:r>
          </a:p>
          <a:p>
            <a:pPr lvl="1"/>
            <a:r>
              <a:rPr lang="en-US" sz="2400" dirty="0"/>
              <a:t>Self-destructive behaviors such as cutting, suicidal thoughts or suicide attempts</a:t>
            </a:r>
          </a:p>
        </p:txBody>
      </p:sp>
      <p:pic>
        <p:nvPicPr>
          <p:cNvPr id="4" name="Picture 3" descr="A drawing of a flag&#10;&#10;Description automatically generated">
            <a:extLst>
              <a:ext uri="{FF2B5EF4-FFF2-40B4-BE49-F238E27FC236}">
                <a16:creationId xmlns:a16="http://schemas.microsoft.com/office/drawing/2014/main" id="{72D10464-6965-4B0F-BB35-E908EE9545B1}"/>
              </a:ext>
            </a:extLst>
          </p:cNvPr>
          <p:cNvPicPr>
            <a:picLocks noChangeAspect="1"/>
          </p:cNvPicPr>
          <p:nvPr/>
        </p:nvPicPr>
        <p:blipFill rotWithShape="1">
          <a:blip r:embed="rId2">
            <a:extLst>
              <a:ext uri="{28A0092B-C50C-407E-A947-70E740481C1C}">
                <a14:useLocalDpi xmlns:a14="http://schemas.microsoft.com/office/drawing/2010/main" val="0"/>
              </a:ext>
            </a:extLst>
          </a:blip>
          <a:srcRect l="3296" r="1835"/>
          <a:stretch/>
        </p:blipFill>
        <p:spPr>
          <a:xfrm>
            <a:off x="20" y="10"/>
            <a:ext cx="4635571" cy="6857990"/>
          </a:xfrm>
          <a:prstGeom prst="rect">
            <a:avLst/>
          </a:prstGeom>
          <a:effectLst/>
        </p:spPr>
      </p:pic>
      <p:cxnSp>
        <p:nvCxnSpPr>
          <p:cNvPr id="12" name="Straight Connector 11">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E99B2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2027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4979E-E50C-4EA3-862D-551A93CB8BA9}"/>
              </a:ext>
            </a:extLst>
          </p:cNvPr>
          <p:cNvSpPr>
            <a:spLocks noGrp="1"/>
          </p:cNvSpPr>
          <p:nvPr>
            <p:ph type="title"/>
          </p:nvPr>
        </p:nvSpPr>
        <p:spPr>
          <a:xfrm>
            <a:off x="4965430" y="629268"/>
            <a:ext cx="6586491" cy="1286160"/>
          </a:xfrm>
        </p:spPr>
        <p:txBody>
          <a:bodyPr anchor="b">
            <a:normAutofit/>
          </a:bodyPr>
          <a:lstStyle/>
          <a:p>
            <a:r>
              <a:rPr lang="en-US" b="1" dirty="0"/>
              <a:t>Understanding the Facts</a:t>
            </a:r>
            <a:endParaRPr lang="en-US" b="1"/>
          </a:p>
        </p:txBody>
      </p:sp>
      <p:sp>
        <p:nvSpPr>
          <p:cNvPr id="10" name="Content Placeholder 9"/>
          <p:cNvSpPr>
            <a:spLocks noGrp="1"/>
          </p:cNvSpPr>
          <p:nvPr>
            <p:ph idx="1"/>
          </p:nvPr>
        </p:nvSpPr>
        <p:spPr>
          <a:xfrm>
            <a:off x="4965431" y="2510319"/>
            <a:ext cx="6798479" cy="2504172"/>
          </a:xfrm>
        </p:spPr>
        <p:txBody>
          <a:bodyPr>
            <a:normAutofit lnSpcReduction="10000"/>
          </a:bodyPr>
          <a:lstStyle/>
          <a:p>
            <a:r>
              <a:rPr lang="en-US" sz="3200" dirty="0">
                <a:cs typeface="Arial" pitchFamily="34" charset="0"/>
              </a:rPr>
              <a:t>Campers arriving to your camp may already be victims of abuse.</a:t>
            </a:r>
          </a:p>
          <a:p>
            <a:pPr marL="0" indent="0">
              <a:buNone/>
            </a:pPr>
            <a:endParaRPr lang="en-US" sz="3200" dirty="0">
              <a:cs typeface="Arial" pitchFamily="34" charset="0"/>
            </a:endParaRPr>
          </a:p>
          <a:p>
            <a:r>
              <a:rPr lang="en-US" sz="3200" dirty="0">
                <a:cs typeface="Arial" pitchFamily="34" charset="0"/>
              </a:rPr>
              <a:t>1 in 4 girls and 1 in 6 boys will be the victim of sexual abuse before age 18.</a:t>
            </a:r>
          </a:p>
          <a:p>
            <a:endParaRPr lang="en-US" sz="3200" dirty="0">
              <a:cs typeface="Arial" pitchFamily="34" charset="0"/>
            </a:endParaRPr>
          </a:p>
          <a:p>
            <a:pPr marL="0" indent="0">
              <a:buNone/>
            </a:pPr>
            <a:endParaRPr lang="en-US" sz="3200" dirty="0"/>
          </a:p>
        </p:txBody>
      </p:sp>
      <p:pic>
        <p:nvPicPr>
          <p:cNvPr id="8" name="Content Placeholder 4">
            <a:extLst>
              <a:ext uri="{FF2B5EF4-FFF2-40B4-BE49-F238E27FC236}">
                <a16:creationId xmlns:a16="http://schemas.microsoft.com/office/drawing/2014/main" id="{3FB50386-2B5B-4473-AB4C-E6B0237B0C7C}"/>
              </a:ext>
            </a:extLst>
          </p:cNvPr>
          <p:cNvPicPr>
            <a:picLocks noChangeAspect="1"/>
          </p:cNvPicPr>
          <p:nvPr/>
        </p:nvPicPr>
        <p:blipFill rotWithShape="1">
          <a:blip r:embed="rId3"/>
          <a:srcRect l="3296" r="1835"/>
          <a:stretch/>
        </p:blipFill>
        <p:spPr>
          <a:xfrm>
            <a:off x="20" y="10"/>
            <a:ext cx="4635571" cy="6857990"/>
          </a:xfrm>
          <a:prstGeom prst="rect">
            <a:avLst/>
          </a:prstGeom>
          <a:effectLst/>
        </p:spPr>
      </p:pic>
      <p:cxnSp>
        <p:nvCxnSpPr>
          <p:cNvPr id="15" name="Straight Connector 14">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E99B22"/>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05BC24B5-9279-4603-903E-8814F74C0739}"/>
              </a:ext>
            </a:extLst>
          </p:cNvPr>
          <p:cNvSpPr/>
          <p:nvPr/>
        </p:nvSpPr>
        <p:spPr>
          <a:xfrm>
            <a:off x="4222679" y="6228732"/>
            <a:ext cx="7787811" cy="400110"/>
          </a:xfrm>
          <a:prstGeom prst="rect">
            <a:avLst/>
          </a:prstGeom>
        </p:spPr>
        <p:txBody>
          <a:bodyPr wrap="square">
            <a:spAutoFit/>
          </a:bodyPr>
          <a:lstStyle/>
          <a:p>
            <a:r>
              <a:rPr lang="en-US" sz="2000" dirty="0">
                <a:cs typeface="Arial" pitchFamily="34" charset="0"/>
                <a:hlinkClick r:id="rId4"/>
              </a:rPr>
              <a:t>www.acacamps.org/resource-library/child-abuse-prevention-resources</a:t>
            </a:r>
            <a:r>
              <a:rPr lang="en-US" sz="2000" dirty="0">
                <a:cs typeface="Arial" pitchFamily="34" charset="0"/>
              </a:rPr>
              <a:t> </a:t>
            </a:r>
          </a:p>
        </p:txBody>
      </p:sp>
    </p:spTree>
    <p:extLst>
      <p:ext uri="{BB962C8B-B14F-4D97-AF65-F5344CB8AC3E}">
        <p14:creationId xmlns:p14="http://schemas.microsoft.com/office/powerpoint/2010/main" val="28491399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2364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E99B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4">
            <a:extLst>
              <a:ext uri="{FF2B5EF4-FFF2-40B4-BE49-F238E27FC236}">
                <a16:creationId xmlns:a16="http://schemas.microsoft.com/office/drawing/2014/main" id="{3FB50386-2B5B-4473-AB4C-E6B0237B0C7C}"/>
              </a:ext>
            </a:extLst>
          </p:cNvPr>
          <p:cNvPicPr>
            <a:picLocks noChangeAspect="1"/>
          </p:cNvPicPr>
          <p:nvPr/>
        </p:nvPicPr>
        <p:blipFill rotWithShape="1">
          <a:blip r:embed="rId3"/>
          <a:srcRect l="3991" r="2527" b="-3"/>
          <a:stretch/>
        </p:blipFill>
        <p:spPr>
          <a:xfrm>
            <a:off x="9604845" y="2857501"/>
            <a:ext cx="761281" cy="1142998"/>
          </a:xfrm>
          <a:prstGeom prst="rect">
            <a:avLst/>
          </a:prstGeom>
        </p:spPr>
      </p:pic>
      <p:sp>
        <p:nvSpPr>
          <p:cNvPr id="4" name="Content Placeholder 3">
            <a:extLst>
              <a:ext uri="{FF2B5EF4-FFF2-40B4-BE49-F238E27FC236}">
                <a16:creationId xmlns:a16="http://schemas.microsoft.com/office/drawing/2014/main" id="{26149B7F-BF36-4587-A892-EE5D74510902}"/>
              </a:ext>
            </a:extLst>
          </p:cNvPr>
          <p:cNvSpPr>
            <a:spLocks noGrp="1"/>
          </p:cNvSpPr>
          <p:nvPr>
            <p:ph idx="1"/>
          </p:nvPr>
        </p:nvSpPr>
        <p:spPr>
          <a:xfrm>
            <a:off x="657547" y="1448655"/>
            <a:ext cx="8257852" cy="4728307"/>
          </a:xfrm>
        </p:spPr>
        <p:txBody>
          <a:bodyPr>
            <a:normAutofit/>
          </a:bodyPr>
          <a:lstStyle/>
          <a:p>
            <a:pPr marL="0" indent="0" algn="ctr">
              <a:buNone/>
            </a:pPr>
            <a:r>
              <a:rPr lang="en-US" sz="5400" dirty="0"/>
              <a:t>What a Youth Camp Professional Team</a:t>
            </a:r>
          </a:p>
          <a:p>
            <a:pPr marL="0" indent="0" algn="ctr">
              <a:buNone/>
            </a:pPr>
            <a:r>
              <a:rPr lang="en-US" sz="5400" dirty="0"/>
              <a:t>should be like?</a:t>
            </a:r>
          </a:p>
          <a:p>
            <a:pPr marL="0" indent="0" algn="ctr">
              <a:buNone/>
            </a:pPr>
            <a:endParaRPr lang="en-US" sz="5400" dirty="0"/>
          </a:p>
          <a:p>
            <a:pPr marL="0" indent="0" algn="ctr">
              <a:buNone/>
            </a:pPr>
            <a:r>
              <a:rPr lang="en-US" sz="4400" dirty="0"/>
              <a:t>(Group Discussion)</a:t>
            </a:r>
          </a:p>
        </p:txBody>
      </p:sp>
    </p:spTree>
    <p:extLst>
      <p:ext uri="{BB962C8B-B14F-4D97-AF65-F5344CB8AC3E}">
        <p14:creationId xmlns:p14="http://schemas.microsoft.com/office/powerpoint/2010/main" val="119791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091BD280-042D-4382-9EA3-9D1559AF4C8D}"/>
              </a:ext>
            </a:extLst>
          </p:cNvPr>
          <p:cNvSpPr>
            <a:spLocks noGrp="1"/>
          </p:cNvSpPr>
          <p:nvPr>
            <p:ph type="title"/>
          </p:nvPr>
        </p:nvSpPr>
        <p:spPr>
          <a:xfrm>
            <a:off x="1136428" y="721834"/>
            <a:ext cx="7474172" cy="1325563"/>
          </a:xfrm>
        </p:spPr>
        <p:txBody>
          <a:bodyPr vert="horz" lIns="91440" tIns="45720" rIns="91440" bIns="45720" rtlCol="0" anchor="ctr">
            <a:normAutofit/>
          </a:bodyPr>
          <a:lstStyle/>
          <a:p>
            <a:r>
              <a:rPr lang="en-US" b="1" kern="1200" dirty="0">
                <a:solidFill>
                  <a:schemeClr val="tx1"/>
                </a:solidFill>
                <a:latin typeface="+mj-lt"/>
                <a:ea typeface="+mj-ea"/>
                <a:cs typeface="+mj-cs"/>
              </a:rPr>
              <a:t>Interacting with…</a:t>
            </a:r>
          </a:p>
        </p:txBody>
      </p:sp>
      <p:sp>
        <p:nvSpPr>
          <p:cNvPr id="10" name="Content Placeholder 9">
            <a:extLst>
              <a:ext uri="{FF2B5EF4-FFF2-40B4-BE49-F238E27FC236}">
                <a16:creationId xmlns:a16="http://schemas.microsoft.com/office/drawing/2014/main" id="{52C83BE2-45B1-493D-B230-E7BBB4F6BB95}"/>
              </a:ext>
            </a:extLst>
          </p:cNvPr>
          <p:cNvSpPr txBox="1">
            <a:spLocks/>
          </p:cNvSpPr>
          <p:nvPr/>
        </p:nvSpPr>
        <p:spPr>
          <a:xfrm>
            <a:off x="1136429" y="2626966"/>
            <a:ext cx="6467867" cy="3119565"/>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5400" dirty="0"/>
              <a:t>Parents (of campers)</a:t>
            </a:r>
          </a:p>
          <a:p>
            <a:r>
              <a:rPr lang="en-US" sz="5400" dirty="0"/>
              <a:t>Minors</a:t>
            </a:r>
          </a:p>
          <a:p>
            <a:r>
              <a:rPr lang="en-US" sz="5400" dirty="0"/>
              <a:t>Co-workers</a:t>
            </a:r>
            <a:endParaRPr lang="en-US" sz="2400" dirty="0"/>
          </a:p>
          <a:p>
            <a:pPr marL="0"/>
            <a:endParaRPr lang="en-US" sz="2400" dirty="0"/>
          </a:p>
        </p:txBody>
      </p:sp>
      <p:sp>
        <p:nvSpPr>
          <p:cNvPr id="22" name="Rectangle 2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2364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E99B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4">
            <a:extLst>
              <a:ext uri="{FF2B5EF4-FFF2-40B4-BE49-F238E27FC236}">
                <a16:creationId xmlns:a16="http://schemas.microsoft.com/office/drawing/2014/main" id="{3FB50386-2B5B-4473-AB4C-E6B0237B0C7C}"/>
              </a:ext>
            </a:extLst>
          </p:cNvPr>
          <p:cNvPicPr>
            <a:picLocks noChangeAspect="1"/>
          </p:cNvPicPr>
          <p:nvPr/>
        </p:nvPicPr>
        <p:blipFill rotWithShape="1">
          <a:blip r:embed="rId3"/>
          <a:srcRect l="3991" r="2527" b="-3"/>
          <a:stretch/>
        </p:blipFill>
        <p:spPr>
          <a:xfrm>
            <a:off x="9604845" y="2857501"/>
            <a:ext cx="761281" cy="1142998"/>
          </a:xfrm>
          <a:prstGeom prst="rect">
            <a:avLst/>
          </a:prstGeom>
        </p:spPr>
      </p:pic>
    </p:spTree>
    <p:extLst>
      <p:ext uri="{BB962C8B-B14F-4D97-AF65-F5344CB8AC3E}">
        <p14:creationId xmlns:p14="http://schemas.microsoft.com/office/powerpoint/2010/main" val="1609731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4979E-E50C-4EA3-862D-551A93CB8BA9}"/>
              </a:ext>
            </a:extLst>
          </p:cNvPr>
          <p:cNvSpPr>
            <a:spLocks noGrp="1"/>
          </p:cNvSpPr>
          <p:nvPr>
            <p:ph type="title"/>
          </p:nvPr>
        </p:nvSpPr>
        <p:spPr>
          <a:xfrm>
            <a:off x="4894483" y="629268"/>
            <a:ext cx="6586491" cy="1286160"/>
          </a:xfrm>
        </p:spPr>
        <p:txBody>
          <a:bodyPr anchor="b">
            <a:normAutofit/>
          </a:bodyPr>
          <a:lstStyle/>
          <a:p>
            <a:r>
              <a:rPr lang="en-US" b="1" dirty="0"/>
              <a:t>Interacting with PARENTS</a:t>
            </a:r>
          </a:p>
        </p:txBody>
      </p:sp>
      <p:sp>
        <p:nvSpPr>
          <p:cNvPr id="10" name="Content Placeholder 9"/>
          <p:cNvSpPr>
            <a:spLocks noGrp="1"/>
          </p:cNvSpPr>
          <p:nvPr>
            <p:ph idx="1"/>
          </p:nvPr>
        </p:nvSpPr>
        <p:spPr>
          <a:xfrm>
            <a:off x="4894484" y="2510319"/>
            <a:ext cx="7126721" cy="3943644"/>
          </a:xfrm>
        </p:spPr>
        <p:txBody>
          <a:bodyPr>
            <a:normAutofit/>
          </a:bodyPr>
          <a:lstStyle/>
          <a:p>
            <a:r>
              <a:rPr lang="en-US" sz="3200" dirty="0"/>
              <a:t>Be Attentive</a:t>
            </a:r>
          </a:p>
          <a:p>
            <a:r>
              <a:rPr lang="en-US" sz="3200" dirty="0"/>
              <a:t>Be Positive</a:t>
            </a:r>
          </a:p>
          <a:p>
            <a:r>
              <a:rPr lang="en-US" sz="3200" dirty="0"/>
              <a:t>Be Alert</a:t>
            </a:r>
          </a:p>
          <a:p>
            <a:r>
              <a:rPr lang="en-US" sz="3200" dirty="0"/>
              <a:t>Approach the parent, introduce yourself</a:t>
            </a:r>
          </a:p>
          <a:p>
            <a:r>
              <a:rPr lang="en-US" sz="3200" dirty="0"/>
              <a:t>Get acquainted with the parent and the camper</a:t>
            </a:r>
            <a:endParaRPr lang="en-US" sz="3200" dirty="0">
              <a:cs typeface="Arial" pitchFamily="34" charset="0"/>
            </a:endParaRPr>
          </a:p>
          <a:p>
            <a:pPr marL="0" indent="0">
              <a:buNone/>
            </a:pPr>
            <a:endParaRPr lang="en-US" sz="3200" dirty="0"/>
          </a:p>
        </p:txBody>
      </p:sp>
      <p:pic>
        <p:nvPicPr>
          <p:cNvPr id="8" name="Content Placeholder 4">
            <a:extLst>
              <a:ext uri="{FF2B5EF4-FFF2-40B4-BE49-F238E27FC236}">
                <a16:creationId xmlns:a16="http://schemas.microsoft.com/office/drawing/2014/main" id="{3FB50386-2B5B-4473-AB4C-E6B0237B0C7C}"/>
              </a:ext>
            </a:extLst>
          </p:cNvPr>
          <p:cNvPicPr>
            <a:picLocks noChangeAspect="1"/>
          </p:cNvPicPr>
          <p:nvPr/>
        </p:nvPicPr>
        <p:blipFill rotWithShape="1">
          <a:blip r:embed="rId3"/>
          <a:srcRect l="3296" r="1835"/>
          <a:stretch/>
        </p:blipFill>
        <p:spPr>
          <a:xfrm>
            <a:off x="20" y="10"/>
            <a:ext cx="4635571" cy="6857990"/>
          </a:xfrm>
          <a:prstGeom prst="rect">
            <a:avLst/>
          </a:prstGeom>
          <a:effectLst/>
        </p:spPr>
      </p:pic>
      <p:cxnSp>
        <p:nvCxnSpPr>
          <p:cNvPr id="15" name="Straight Connector 14">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E99B2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67407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4979E-E50C-4EA3-862D-551A93CB8BA9}"/>
              </a:ext>
            </a:extLst>
          </p:cNvPr>
          <p:cNvSpPr>
            <a:spLocks noGrp="1"/>
          </p:cNvSpPr>
          <p:nvPr>
            <p:ph type="title"/>
          </p:nvPr>
        </p:nvSpPr>
        <p:spPr>
          <a:xfrm>
            <a:off x="4965430" y="629268"/>
            <a:ext cx="6586491" cy="1286160"/>
          </a:xfrm>
        </p:spPr>
        <p:txBody>
          <a:bodyPr anchor="b">
            <a:normAutofit/>
          </a:bodyPr>
          <a:lstStyle/>
          <a:p>
            <a:r>
              <a:rPr lang="en-US" b="1" dirty="0"/>
              <a:t>Interacting with MINORS</a:t>
            </a:r>
          </a:p>
        </p:txBody>
      </p:sp>
      <p:sp>
        <p:nvSpPr>
          <p:cNvPr id="10" name="Content Placeholder 9"/>
          <p:cNvSpPr>
            <a:spLocks noGrp="1"/>
          </p:cNvSpPr>
          <p:nvPr>
            <p:ph idx="1"/>
          </p:nvPr>
        </p:nvSpPr>
        <p:spPr>
          <a:xfrm>
            <a:off x="4965431" y="2510319"/>
            <a:ext cx="6798479" cy="3943644"/>
          </a:xfrm>
        </p:spPr>
        <p:txBody>
          <a:bodyPr>
            <a:normAutofit lnSpcReduction="10000"/>
          </a:bodyPr>
          <a:lstStyle/>
          <a:p>
            <a:r>
              <a:rPr lang="en-US" sz="3600" dirty="0"/>
              <a:t>Supervision</a:t>
            </a:r>
          </a:p>
          <a:p>
            <a:r>
              <a:rPr lang="en-US" sz="3600" dirty="0"/>
              <a:t>Discipline</a:t>
            </a:r>
          </a:p>
          <a:p>
            <a:r>
              <a:rPr lang="en-US" sz="3600" dirty="0"/>
              <a:t>Touch</a:t>
            </a:r>
          </a:p>
          <a:p>
            <a:r>
              <a:rPr lang="en-US" sz="3600" dirty="0"/>
              <a:t>Communication and Boundaries</a:t>
            </a:r>
          </a:p>
          <a:p>
            <a:pPr lvl="1"/>
            <a:r>
              <a:rPr lang="en-US" sz="3200" dirty="0"/>
              <a:t>Email / FB / Social Media</a:t>
            </a:r>
            <a:endParaRPr lang="en-US" sz="3600" dirty="0"/>
          </a:p>
          <a:p>
            <a:r>
              <a:rPr lang="en-US" sz="3600" dirty="0"/>
              <a:t>Child Abused Awareness</a:t>
            </a:r>
          </a:p>
          <a:p>
            <a:r>
              <a:rPr lang="en-US" sz="3600" dirty="0"/>
              <a:t>Reporting Child Abuse</a:t>
            </a:r>
          </a:p>
        </p:txBody>
      </p:sp>
      <p:pic>
        <p:nvPicPr>
          <p:cNvPr id="8" name="Content Placeholder 4">
            <a:extLst>
              <a:ext uri="{FF2B5EF4-FFF2-40B4-BE49-F238E27FC236}">
                <a16:creationId xmlns:a16="http://schemas.microsoft.com/office/drawing/2014/main" id="{3FB50386-2B5B-4473-AB4C-E6B0237B0C7C}"/>
              </a:ext>
            </a:extLst>
          </p:cNvPr>
          <p:cNvPicPr>
            <a:picLocks noChangeAspect="1"/>
          </p:cNvPicPr>
          <p:nvPr/>
        </p:nvPicPr>
        <p:blipFill rotWithShape="1">
          <a:blip r:embed="rId3"/>
          <a:srcRect l="3296" r="1835"/>
          <a:stretch/>
        </p:blipFill>
        <p:spPr>
          <a:xfrm>
            <a:off x="20" y="10"/>
            <a:ext cx="4635571" cy="6857990"/>
          </a:xfrm>
          <a:prstGeom prst="rect">
            <a:avLst/>
          </a:prstGeom>
          <a:effectLst/>
        </p:spPr>
      </p:pic>
      <p:cxnSp>
        <p:nvCxnSpPr>
          <p:cNvPr id="15" name="Straight Connector 14">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E99B2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25789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28">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77125"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9" name="Title 1">
            <a:extLst>
              <a:ext uri="{FF2B5EF4-FFF2-40B4-BE49-F238E27FC236}">
                <a16:creationId xmlns:a16="http://schemas.microsoft.com/office/drawing/2014/main" id="{1DB4C0BB-CD11-402E-A6BE-DFA11A3EF6AA}"/>
              </a:ext>
            </a:extLst>
          </p:cNvPr>
          <p:cNvSpPr>
            <a:spLocks noGrp="1"/>
          </p:cNvSpPr>
          <p:nvPr>
            <p:ph type="title"/>
          </p:nvPr>
        </p:nvSpPr>
        <p:spPr>
          <a:xfrm>
            <a:off x="606175" y="463996"/>
            <a:ext cx="5173141" cy="1454051"/>
          </a:xfrm>
        </p:spPr>
        <p:txBody>
          <a:bodyPr>
            <a:normAutofit/>
          </a:bodyPr>
          <a:lstStyle/>
          <a:p>
            <a:r>
              <a:rPr lang="en-US" b="1" dirty="0">
                <a:solidFill>
                  <a:srgbClr val="000000"/>
                </a:solidFill>
              </a:rPr>
              <a:t>Supervision</a:t>
            </a:r>
          </a:p>
        </p:txBody>
      </p:sp>
      <p:sp>
        <p:nvSpPr>
          <p:cNvPr id="4" name="Content Placeholder 3">
            <a:extLst>
              <a:ext uri="{FF2B5EF4-FFF2-40B4-BE49-F238E27FC236}">
                <a16:creationId xmlns:a16="http://schemas.microsoft.com/office/drawing/2014/main" id="{26149B7F-BF36-4587-A892-EE5D74510902}"/>
              </a:ext>
            </a:extLst>
          </p:cNvPr>
          <p:cNvSpPr>
            <a:spLocks noGrp="1"/>
          </p:cNvSpPr>
          <p:nvPr>
            <p:ph idx="1"/>
          </p:nvPr>
        </p:nvSpPr>
        <p:spPr>
          <a:xfrm>
            <a:off x="503433" y="2096813"/>
            <a:ext cx="6307269" cy="4374932"/>
          </a:xfrm>
        </p:spPr>
        <p:txBody>
          <a:bodyPr anchor="ctr">
            <a:normAutofit lnSpcReduction="10000"/>
          </a:bodyPr>
          <a:lstStyle/>
          <a:p>
            <a:r>
              <a:rPr lang="en-US" dirty="0">
                <a:solidFill>
                  <a:srgbClr val="000000"/>
                </a:solidFill>
              </a:rPr>
              <a:t>So, what is appropriate supervision?</a:t>
            </a:r>
          </a:p>
          <a:p>
            <a:pPr marL="0" indent="0">
              <a:buNone/>
            </a:pPr>
            <a:endParaRPr lang="en-US" sz="1200" dirty="0">
              <a:solidFill>
                <a:srgbClr val="000000"/>
              </a:solidFill>
            </a:endParaRPr>
          </a:p>
          <a:p>
            <a:r>
              <a:rPr lang="en-US" dirty="0">
                <a:solidFill>
                  <a:srgbClr val="000000"/>
                </a:solidFill>
              </a:rPr>
              <a:t>One of the ways that camp staff can help prevent abuse is by providing great supervision of those campers under their care.</a:t>
            </a:r>
          </a:p>
          <a:p>
            <a:pPr marL="0" indent="0">
              <a:buNone/>
            </a:pPr>
            <a:endParaRPr lang="en-US" sz="1200" dirty="0">
              <a:solidFill>
                <a:srgbClr val="000000"/>
              </a:solidFill>
            </a:endParaRPr>
          </a:p>
          <a:p>
            <a:r>
              <a:rPr lang="en-US" dirty="0">
                <a:solidFill>
                  <a:srgbClr val="000000"/>
                </a:solidFill>
              </a:rPr>
              <a:t>Camp staff must pay attention to their campers during ALL activities, including the times where campers are resting and while visiting restrooms.</a:t>
            </a:r>
          </a:p>
        </p:txBody>
      </p:sp>
      <p:sp>
        <p:nvSpPr>
          <p:cNvPr id="33"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191562"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8" name="Content Placeholder 4">
            <a:extLst>
              <a:ext uri="{FF2B5EF4-FFF2-40B4-BE49-F238E27FC236}">
                <a16:creationId xmlns:a16="http://schemas.microsoft.com/office/drawing/2014/main" id="{3FB50386-2B5B-4473-AB4C-E6B0237B0C7C}"/>
              </a:ext>
            </a:extLst>
          </p:cNvPr>
          <p:cNvPicPr>
            <a:picLocks noChangeAspect="1"/>
          </p:cNvPicPr>
          <p:nvPr/>
        </p:nvPicPr>
        <p:blipFill rotWithShape="1">
          <a:blip r:embed="rId4"/>
          <a:srcRect l="3991" r="2527" b="-3"/>
          <a:stretch/>
        </p:blipFill>
        <p:spPr>
          <a:xfrm>
            <a:off x="8726198" y="1629089"/>
            <a:ext cx="2411076" cy="3620021"/>
          </a:xfrm>
          <a:prstGeom prst="rect">
            <a:avLst/>
          </a:prstGeom>
        </p:spPr>
      </p:pic>
    </p:spTree>
    <p:extLst>
      <p:ext uri="{BB962C8B-B14F-4D97-AF65-F5344CB8AC3E}">
        <p14:creationId xmlns:p14="http://schemas.microsoft.com/office/powerpoint/2010/main" val="24806566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28">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77125"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9" name="Title 1">
            <a:extLst>
              <a:ext uri="{FF2B5EF4-FFF2-40B4-BE49-F238E27FC236}">
                <a16:creationId xmlns:a16="http://schemas.microsoft.com/office/drawing/2014/main" id="{1DB4C0BB-CD11-402E-A6BE-DFA11A3EF6AA}"/>
              </a:ext>
            </a:extLst>
          </p:cNvPr>
          <p:cNvSpPr>
            <a:spLocks noGrp="1"/>
          </p:cNvSpPr>
          <p:nvPr>
            <p:ph type="title"/>
          </p:nvPr>
        </p:nvSpPr>
        <p:spPr>
          <a:xfrm>
            <a:off x="606175" y="400931"/>
            <a:ext cx="5173141" cy="1454051"/>
          </a:xfrm>
        </p:spPr>
        <p:txBody>
          <a:bodyPr>
            <a:normAutofit/>
          </a:bodyPr>
          <a:lstStyle/>
          <a:p>
            <a:r>
              <a:rPr lang="en-US" b="1" dirty="0">
                <a:solidFill>
                  <a:srgbClr val="000000"/>
                </a:solidFill>
              </a:rPr>
              <a:t>Supervision</a:t>
            </a:r>
          </a:p>
        </p:txBody>
      </p:sp>
      <p:sp>
        <p:nvSpPr>
          <p:cNvPr id="4" name="Content Placeholder 3">
            <a:extLst>
              <a:ext uri="{FF2B5EF4-FFF2-40B4-BE49-F238E27FC236}">
                <a16:creationId xmlns:a16="http://schemas.microsoft.com/office/drawing/2014/main" id="{26149B7F-BF36-4587-A892-EE5D74510902}"/>
              </a:ext>
            </a:extLst>
          </p:cNvPr>
          <p:cNvSpPr>
            <a:spLocks noGrp="1"/>
          </p:cNvSpPr>
          <p:nvPr>
            <p:ph idx="1"/>
          </p:nvPr>
        </p:nvSpPr>
        <p:spPr>
          <a:xfrm>
            <a:off x="503433" y="1880172"/>
            <a:ext cx="6386098" cy="4746660"/>
          </a:xfrm>
        </p:spPr>
        <p:txBody>
          <a:bodyPr anchor="ctr">
            <a:normAutofit lnSpcReduction="10000"/>
          </a:bodyPr>
          <a:lstStyle/>
          <a:p>
            <a:r>
              <a:rPr lang="en-US" dirty="0">
                <a:solidFill>
                  <a:srgbClr val="000000"/>
                </a:solidFill>
              </a:rPr>
              <a:t>Always provide appropriate supervision</a:t>
            </a:r>
          </a:p>
          <a:p>
            <a:endParaRPr lang="en-US" sz="1600" dirty="0">
              <a:solidFill>
                <a:srgbClr val="000000"/>
              </a:solidFill>
            </a:endParaRPr>
          </a:p>
          <a:p>
            <a:r>
              <a:rPr lang="en-US" dirty="0">
                <a:solidFill>
                  <a:srgbClr val="000000"/>
                </a:solidFill>
              </a:rPr>
              <a:t>Under NO circumstances allow yourself to be alone with one child.  Always, have two people when talking to a child.  This protects the child as well as protects the adult from possible allegations.</a:t>
            </a:r>
          </a:p>
          <a:p>
            <a:endParaRPr lang="en-US" sz="1600" dirty="0">
              <a:solidFill>
                <a:srgbClr val="000000"/>
              </a:solidFill>
            </a:endParaRPr>
          </a:p>
          <a:p>
            <a:r>
              <a:rPr lang="en-US" dirty="0">
                <a:solidFill>
                  <a:srgbClr val="000000"/>
                </a:solidFill>
              </a:rPr>
              <a:t>If a counselor needs to talk to a camper alone, make sure that it is done in a public place where they can be seeing by other staff.</a:t>
            </a:r>
          </a:p>
        </p:txBody>
      </p:sp>
      <p:sp>
        <p:nvSpPr>
          <p:cNvPr id="33"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191562"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8" name="Content Placeholder 4">
            <a:extLst>
              <a:ext uri="{FF2B5EF4-FFF2-40B4-BE49-F238E27FC236}">
                <a16:creationId xmlns:a16="http://schemas.microsoft.com/office/drawing/2014/main" id="{3FB50386-2B5B-4473-AB4C-E6B0237B0C7C}"/>
              </a:ext>
            </a:extLst>
          </p:cNvPr>
          <p:cNvPicPr>
            <a:picLocks noChangeAspect="1"/>
          </p:cNvPicPr>
          <p:nvPr/>
        </p:nvPicPr>
        <p:blipFill rotWithShape="1">
          <a:blip r:embed="rId4"/>
          <a:srcRect l="3991" r="2527" b="-3"/>
          <a:stretch/>
        </p:blipFill>
        <p:spPr>
          <a:xfrm>
            <a:off x="8726198" y="1629089"/>
            <a:ext cx="2411076" cy="3620021"/>
          </a:xfrm>
          <a:prstGeom prst="rect">
            <a:avLst/>
          </a:prstGeom>
        </p:spPr>
      </p:pic>
    </p:spTree>
    <p:extLst>
      <p:ext uri="{BB962C8B-B14F-4D97-AF65-F5344CB8AC3E}">
        <p14:creationId xmlns:p14="http://schemas.microsoft.com/office/powerpoint/2010/main" val="1685592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C0C36481-337C-4643-AFBC-0304201443F9}"/>
              </a:ext>
            </a:extLst>
          </p:cNvPr>
          <p:cNvSpPr>
            <a:spLocks noGrp="1"/>
          </p:cNvSpPr>
          <p:nvPr>
            <p:ph type="title"/>
          </p:nvPr>
        </p:nvSpPr>
        <p:spPr>
          <a:xfrm>
            <a:off x="4965430" y="629268"/>
            <a:ext cx="6586491" cy="1286160"/>
          </a:xfrm>
        </p:spPr>
        <p:txBody>
          <a:bodyPr anchor="b">
            <a:normAutofit/>
          </a:bodyPr>
          <a:lstStyle/>
          <a:p>
            <a:r>
              <a:rPr lang="en-US" b="1" dirty="0"/>
              <a:t>Working with minors….</a:t>
            </a:r>
          </a:p>
        </p:txBody>
      </p:sp>
      <p:pic>
        <p:nvPicPr>
          <p:cNvPr id="8" name="Content Placeholder 4">
            <a:extLst>
              <a:ext uri="{FF2B5EF4-FFF2-40B4-BE49-F238E27FC236}">
                <a16:creationId xmlns:a16="http://schemas.microsoft.com/office/drawing/2014/main" id="{3FB50386-2B5B-4473-AB4C-E6B0237B0C7C}"/>
              </a:ext>
            </a:extLst>
          </p:cNvPr>
          <p:cNvPicPr>
            <a:picLocks noChangeAspect="1"/>
          </p:cNvPicPr>
          <p:nvPr/>
        </p:nvPicPr>
        <p:blipFill rotWithShape="1">
          <a:blip r:embed="rId3"/>
          <a:srcRect l="3296" r="1835"/>
          <a:stretch/>
        </p:blipFill>
        <p:spPr>
          <a:xfrm>
            <a:off x="20" y="10"/>
            <a:ext cx="4635571" cy="6857990"/>
          </a:xfrm>
          <a:prstGeom prst="rect">
            <a:avLst/>
          </a:prstGeom>
          <a:effectLst/>
        </p:spPr>
      </p:pic>
      <p:cxnSp>
        <p:nvCxnSpPr>
          <p:cNvPr id="20" name="Straight Connector 19">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E99B2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5850FF2-C53B-443F-8068-BE008E36D507}"/>
              </a:ext>
            </a:extLst>
          </p:cNvPr>
          <p:cNvSpPr>
            <a:spLocks noGrp="1"/>
          </p:cNvSpPr>
          <p:nvPr>
            <p:ph idx="1"/>
          </p:nvPr>
        </p:nvSpPr>
        <p:spPr>
          <a:xfrm>
            <a:off x="5080934" y="2568938"/>
            <a:ext cx="6272866" cy="3700891"/>
          </a:xfrm>
        </p:spPr>
        <p:txBody>
          <a:bodyPr>
            <a:normAutofit fontScale="92500"/>
          </a:bodyPr>
          <a:lstStyle/>
          <a:p>
            <a:r>
              <a:rPr lang="en-US" sz="5400" dirty="0"/>
              <a:t>It’s a CALL</a:t>
            </a:r>
          </a:p>
          <a:p>
            <a:r>
              <a:rPr lang="en-US" sz="5400" dirty="0"/>
              <a:t>It’s a PRIVILEDGE</a:t>
            </a:r>
          </a:p>
          <a:p>
            <a:r>
              <a:rPr lang="en-US" sz="5400" dirty="0"/>
              <a:t>It’s a RESPONSIBILITY</a:t>
            </a:r>
          </a:p>
          <a:p>
            <a:r>
              <a:rPr lang="en-US" sz="5400" dirty="0"/>
              <a:t>It’s a COMMITMENT</a:t>
            </a:r>
          </a:p>
          <a:p>
            <a:endParaRPr lang="en-US" sz="5400" dirty="0"/>
          </a:p>
        </p:txBody>
      </p:sp>
    </p:spTree>
    <p:extLst>
      <p:ext uri="{BB962C8B-B14F-4D97-AF65-F5344CB8AC3E}">
        <p14:creationId xmlns:p14="http://schemas.microsoft.com/office/powerpoint/2010/main" val="25165735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28">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77125"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9" name="Title 1">
            <a:extLst>
              <a:ext uri="{FF2B5EF4-FFF2-40B4-BE49-F238E27FC236}">
                <a16:creationId xmlns:a16="http://schemas.microsoft.com/office/drawing/2014/main" id="{1DB4C0BB-CD11-402E-A6BE-DFA11A3EF6AA}"/>
              </a:ext>
            </a:extLst>
          </p:cNvPr>
          <p:cNvSpPr>
            <a:spLocks noGrp="1"/>
          </p:cNvSpPr>
          <p:nvPr>
            <p:ph type="title"/>
          </p:nvPr>
        </p:nvSpPr>
        <p:spPr>
          <a:xfrm>
            <a:off x="606175" y="802955"/>
            <a:ext cx="5173141" cy="1454051"/>
          </a:xfrm>
        </p:spPr>
        <p:txBody>
          <a:bodyPr>
            <a:normAutofit/>
          </a:bodyPr>
          <a:lstStyle/>
          <a:p>
            <a:r>
              <a:rPr lang="en-US" b="1" dirty="0">
                <a:solidFill>
                  <a:srgbClr val="000000"/>
                </a:solidFill>
              </a:rPr>
              <a:t>Supervision</a:t>
            </a:r>
          </a:p>
        </p:txBody>
      </p:sp>
      <p:sp>
        <p:nvSpPr>
          <p:cNvPr id="4" name="Content Placeholder 3">
            <a:extLst>
              <a:ext uri="{FF2B5EF4-FFF2-40B4-BE49-F238E27FC236}">
                <a16:creationId xmlns:a16="http://schemas.microsoft.com/office/drawing/2014/main" id="{26149B7F-BF36-4587-A892-EE5D74510902}"/>
              </a:ext>
            </a:extLst>
          </p:cNvPr>
          <p:cNvSpPr>
            <a:spLocks noGrp="1"/>
          </p:cNvSpPr>
          <p:nvPr>
            <p:ph idx="1"/>
          </p:nvPr>
        </p:nvSpPr>
        <p:spPr>
          <a:xfrm>
            <a:off x="493159" y="2069365"/>
            <a:ext cx="6483082" cy="3965824"/>
          </a:xfrm>
        </p:spPr>
        <p:txBody>
          <a:bodyPr anchor="ctr">
            <a:normAutofit/>
          </a:bodyPr>
          <a:lstStyle/>
          <a:p>
            <a:r>
              <a:rPr lang="en-US" dirty="0">
                <a:solidFill>
                  <a:srgbClr val="000000"/>
                </a:solidFill>
              </a:rPr>
              <a:t>If you are dealing with a  challenging camper, call for back-up so that the other staff can supervise your group while you deal with issue.</a:t>
            </a:r>
          </a:p>
          <a:p>
            <a:endParaRPr lang="en-US" dirty="0">
              <a:solidFill>
                <a:srgbClr val="000000"/>
              </a:solidFill>
            </a:endParaRPr>
          </a:p>
          <a:p>
            <a:r>
              <a:rPr lang="en-US" dirty="0">
                <a:solidFill>
                  <a:srgbClr val="000000"/>
                </a:solidFill>
              </a:rPr>
              <a:t>A staff member who encounters a particularly difficult child will seek the assistance of their supervisor or administrative staff.</a:t>
            </a:r>
          </a:p>
        </p:txBody>
      </p:sp>
      <p:sp>
        <p:nvSpPr>
          <p:cNvPr id="33"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191562"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8" name="Content Placeholder 4">
            <a:extLst>
              <a:ext uri="{FF2B5EF4-FFF2-40B4-BE49-F238E27FC236}">
                <a16:creationId xmlns:a16="http://schemas.microsoft.com/office/drawing/2014/main" id="{3FB50386-2B5B-4473-AB4C-E6B0237B0C7C}"/>
              </a:ext>
            </a:extLst>
          </p:cNvPr>
          <p:cNvPicPr>
            <a:picLocks noChangeAspect="1"/>
          </p:cNvPicPr>
          <p:nvPr/>
        </p:nvPicPr>
        <p:blipFill rotWithShape="1">
          <a:blip r:embed="rId4"/>
          <a:srcRect l="3991" r="2527" b="-3"/>
          <a:stretch/>
        </p:blipFill>
        <p:spPr>
          <a:xfrm>
            <a:off x="8726198" y="1629089"/>
            <a:ext cx="2411076" cy="3620021"/>
          </a:xfrm>
          <a:prstGeom prst="rect">
            <a:avLst/>
          </a:prstGeom>
        </p:spPr>
      </p:pic>
    </p:spTree>
    <p:extLst>
      <p:ext uri="{BB962C8B-B14F-4D97-AF65-F5344CB8AC3E}">
        <p14:creationId xmlns:p14="http://schemas.microsoft.com/office/powerpoint/2010/main" val="1955946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28">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77125"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9" name="Title 1">
            <a:extLst>
              <a:ext uri="{FF2B5EF4-FFF2-40B4-BE49-F238E27FC236}">
                <a16:creationId xmlns:a16="http://schemas.microsoft.com/office/drawing/2014/main" id="{1DB4C0BB-CD11-402E-A6BE-DFA11A3EF6AA}"/>
              </a:ext>
            </a:extLst>
          </p:cNvPr>
          <p:cNvSpPr>
            <a:spLocks noGrp="1"/>
          </p:cNvSpPr>
          <p:nvPr>
            <p:ph type="title"/>
          </p:nvPr>
        </p:nvSpPr>
        <p:spPr>
          <a:xfrm>
            <a:off x="606175" y="802955"/>
            <a:ext cx="5173141" cy="1454051"/>
          </a:xfrm>
        </p:spPr>
        <p:txBody>
          <a:bodyPr>
            <a:normAutofit/>
          </a:bodyPr>
          <a:lstStyle/>
          <a:p>
            <a:r>
              <a:rPr lang="en-US" b="1" dirty="0">
                <a:solidFill>
                  <a:srgbClr val="000000"/>
                </a:solidFill>
              </a:rPr>
              <a:t>Discipline</a:t>
            </a:r>
          </a:p>
        </p:txBody>
      </p:sp>
      <p:sp>
        <p:nvSpPr>
          <p:cNvPr id="4" name="Content Placeholder 3">
            <a:extLst>
              <a:ext uri="{FF2B5EF4-FFF2-40B4-BE49-F238E27FC236}">
                <a16:creationId xmlns:a16="http://schemas.microsoft.com/office/drawing/2014/main" id="{26149B7F-BF36-4587-A892-EE5D74510902}"/>
              </a:ext>
            </a:extLst>
          </p:cNvPr>
          <p:cNvSpPr>
            <a:spLocks noGrp="1"/>
          </p:cNvSpPr>
          <p:nvPr>
            <p:ph idx="1"/>
          </p:nvPr>
        </p:nvSpPr>
        <p:spPr>
          <a:xfrm>
            <a:off x="422215" y="2173757"/>
            <a:ext cx="6256962" cy="3965824"/>
          </a:xfrm>
        </p:spPr>
        <p:txBody>
          <a:bodyPr anchor="ctr">
            <a:normAutofit lnSpcReduction="10000"/>
          </a:bodyPr>
          <a:lstStyle/>
          <a:p>
            <a:r>
              <a:rPr lang="en-US" dirty="0">
                <a:solidFill>
                  <a:srgbClr val="000000"/>
                </a:solidFill>
              </a:rPr>
              <a:t>Counselor may NOT, under any circumstances, hit a child.</a:t>
            </a:r>
          </a:p>
          <a:p>
            <a:endParaRPr lang="en-US" sz="1400" dirty="0">
              <a:solidFill>
                <a:srgbClr val="000000"/>
              </a:solidFill>
            </a:endParaRPr>
          </a:p>
          <a:p>
            <a:r>
              <a:rPr lang="en-US" dirty="0">
                <a:solidFill>
                  <a:srgbClr val="000000"/>
                </a:solidFill>
              </a:rPr>
              <a:t>Ask for help when feeling frustration with a camper.</a:t>
            </a:r>
          </a:p>
          <a:p>
            <a:endParaRPr lang="en-US" sz="1200" dirty="0">
              <a:solidFill>
                <a:srgbClr val="000000"/>
              </a:solidFill>
            </a:endParaRPr>
          </a:p>
          <a:p>
            <a:r>
              <a:rPr lang="en-US" dirty="0">
                <a:solidFill>
                  <a:srgbClr val="000000"/>
                </a:solidFill>
              </a:rPr>
              <a:t>In all dealings with campers, counselors should strive to respond positively as opposed to reacting negatively to children.</a:t>
            </a:r>
          </a:p>
        </p:txBody>
      </p:sp>
      <p:sp>
        <p:nvSpPr>
          <p:cNvPr id="33"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191562"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8" name="Content Placeholder 4">
            <a:extLst>
              <a:ext uri="{FF2B5EF4-FFF2-40B4-BE49-F238E27FC236}">
                <a16:creationId xmlns:a16="http://schemas.microsoft.com/office/drawing/2014/main" id="{3FB50386-2B5B-4473-AB4C-E6B0237B0C7C}"/>
              </a:ext>
            </a:extLst>
          </p:cNvPr>
          <p:cNvPicPr>
            <a:picLocks noChangeAspect="1"/>
          </p:cNvPicPr>
          <p:nvPr/>
        </p:nvPicPr>
        <p:blipFill rotWithShape="1">
          <a:blip r:embed="rId4"/>
          <a:srcRect l="3991" r="2527" b="-3"/>
          <a:stretch/>
        </p:blipFill>
        <p:spPr>
          <a:xfrm>
            <a:off x="8726198" y="1629089"/>
            <a:ext cx="2411076" cy="3620021"/>
          </a:xfrm>
          <a:prstGeom prst="rect">
            <a:avLst/>
          </a:prstGeom>
        </p:spPr>
      </p:pic>
    </p:spTree>
    <p:extLst>
      <p:ext uri="{BB962C8B-B14F-4D97-AF65-F5344CB8AC3E}">
        <p14:creationId xmlns:p14="http://schemas.microsoft.com/office/powerpoint/2010/main" val="35401290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28">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77125"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9" name="Title 1">
            <a:extLst>
              <a:ext uri="{FF2B5EF4-FFF2-40B4-BE49-F238E27FC236}">
                <a16:creationId xmlns:a16="http://schemas.microsoft.com/office/drawing/2014/main" id="{1DB4C0BB-CD11-402E-A6BE-DFA11A3EF6AA}"/>
              </a:ext>
            </a:extLst>
          </p:cNvPr>
          <p:cNvSpPr>
            <a:spLocks noGrp="1"/>
          </p:cNvSpPr>
          <p:nvPr>
            <p:ph type="title"/>
          </p:nvPr>
        </p:nvSpPr>
        <p:spPr>
          <a:xfrm>
            <a:off x="606175" y="440345"/>
            <a:ext cx="5173141" cy="1454051"/>
          </a:xfrm>
        </p:spPr>
        <p:txBody>
          <a:bodyPr>
            <a:normAutofit/>
          </a:bodyPr>
          <a:lstStyle/>
          <a:p>
            <a:r>
              <a:rPr lang="en-US" b="1" dirty="0">
                <a:solidFill>
                  <a:srgbClr val="000000"/>
                </a:solidFill>
              </a:rPr>
              <a:t>Touch</a:t>
            </a:r>
          </a:p>
        </p:txBody>
      </p:sp>
      <p:sp>
        <p:nvSpPr>
          <p:cNvPr id="4" name="Content Placeholder 3">
            <a:extLst>
              <a:ext uri="{FF2B5EF4-FFF2-40B4-BE49-F238E27FC236}">
                <a16:creationId xmlns:a16="http://schemas.microsoft.com/office/drawing/2014/main" id="{26149B7F-BF36-4587-A892-EE5D74510902}"/>
              </a:ext>
            </a:extLst>
          </p:cNvPr>
          <p:cNvSpPr>
            <a:spLocks noGrp="1"/>
          </p:cNvSpPr>
          <p:nvPr>
            <p:ph idx="1"/>
          </p:nvPr>
        </p:nvSpPr>
        <p:spPr>
          <a:xfrm>
            <a:off x="512378" y="1629090"/>
            <a:ext cx="6597869" cy="4889952"/>
          </a:xfrm>
        </p:spPr>
        <p:txBody>
          <a:bodyPr anchor="ctr">
            <a:normAutofit fontScale="92500"/>
          </a:bodyPr>
          <a:lstStyle/>
          <a:p>
            <a:pPr marL="609600" indent="-609600">
              <a:defRPr/>
            </a:pPr>
            <a:r>
              <a:rPr lang="en-US" sz="2400" dirty="0">
                <a:cs typeface="Arial" pitchFamily="34" charset="0"/>
              </a:rPr>
              <a:t>Do you know the difference between safe touch and unsafe touch?</a:t>
            </a:r>
          </a:p>
          <a:p>
            <a:pPr marL="0" indent="0">
              <a:buNone/>
              <a:defRPr/>
            </a:pPr>
            <a:endParaRPr lang="en-US" sz="2400" dirty="0">
              <a:cs typeface="Arial" pitchFamily="34" charset="0"/>
            </a:endParaRPr>
          </a:p>
          <a:p>
            <a:pPr marL="609600" indent="-609600">
              <a:defRPr/>
            </a:pPr>
            <a:r>
              <a:rPr lang="en-US" sz="2400" dirty="0">
                <a:cs typeface="Arial" pitchFamily="34" charset="0"/>
              </a:rPr>
              <a:t>Are you aware that staff must not engage in inappropriate physical contact of any kind, including rough physical reprimand and horseplay?</a:t>
            </a:r>
          </a:p>
          <a:p>
            <a:pPr marL="609600" indent="-609600">
              <a:defRPr/>
            </a:pPr>
            <a:endParaRPr lang="en-US" sz="2400" dirty="0">
              <a:cs typeface="Arial" pitchFamily="34" charset="0"/>
            </a:endParaRPr>
          </a:p>
          <a:p>
            <a:pPr marL="609600" indent="-609600">
              <a:defRPr/>
            </a:pPr>
            <a:r>
              <a:rPr lang="en-US" sz="2400" dirty="0">
                <a:cs typeface="Arial" pitchFamily="34" charset="0"/>
              </a:rPr>
              <a:t>When touching a minor, do so on the hand, shoulder, or upper back;</a:t>
            </a:r>
          </a:p>
          <a:p>
            <a:pPr marL="609600" indent="-609600">
              <a:defRPr/>
            </a:pPr>
            <a:endParaRPr lang="en-US" sz="2400" dirty="0">
              <a:cs typeface="Arial" pitchFamily="34" charset="0"/>
            </a:endParaRPr>
          </a:p>
          <a:p>
            <a:pPr marL="609600" indent="-609600">
              <a:defRPr/>
            </a:pPr>
            <a:r>
              <a:rPr lang="en-US" sz="2400" dirty="0">
                <a:cs typeface="Arial" pitchFamily="34" charset="0"/>
              </a:rPr>
              <a:t>Affirm campers with appropriate touching by keeping hugs brief and “shoulder-to-shoulder” or “side-to-side”</a:t>
            </a:r>
          </a:p>
        </p:txBody>
      </p:sp>
      <p:sp>
        <p:nvSpPr>
          <p:cNvPr id="33"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191562"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8" name="Content Placeholder 4">
            <a:extLst>
              <a:ext uri="{FF2B5EF4-FFF2-40B4-BE49-F238E27FC236}">
                <a16:creationId xmlns:a16="http://schemas.microsoft.com/office/drawing/2014/main" id="{3FB50386-2B5B-4473-AB4C-E6B0237B0C7C}"/>
              </a:ext>
            </a:extLst>
          </p:cNvPr>
          <p:cNvPicPr>
            <a:picLocks noChangeAspect="1"/>
          </p:cNvPicPr>
          <p:nvPr/>
        </p:nvPicPr>
        <p:blipFill rotWithShape="1">
          <a:blip r:embed="rId4"/>
          <a:srcRect l="3991" r="2527" b="-3"/>
          <a:stretch/>
        </p:blipFill>
        <p:spPr>
          <a:xfrm>
            <a:off x="8726198" y="1629089"/>
            <a:ext cx="2411076" cy="3620021"/>
          </a:xfrm>
          <a:prstGeom prst="rect">
            <a:avLst/>
          </a:prstGeom>
        </p:spPr>
      </p:pic>
    </p:spTree>
    <p:extLst>
      <p:ext uri="{BB962C8B-B14F-4D97-AF65-F5344CB8AC3E}">
        <p14:creationId xmlns:p14="http://schemas.microsoft.com/office/powerpoint/2010/main" val="25255853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28">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77125"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9" name="Title 1">
            <a:extLst>
              <a:ext uri="{FF2B5EF4-FFF2-40B4-BE49-F238E27FC236}">
                <a16:creationId xmlns:a16="http://schemas.microsoft.com/office/drawing/2014/main" id="{1DB4C0BB-CD11-402E-A6BE-DFA11A3EF6AA}"/>
              </a:ext>
            </a:extLst>
          </p:cNvPr>
          <p:cNvSpPr>
            <a:spLocks noGrp="1"/>
          </p:cNvSpPr>
          <p:nvPr>
            <p:ph type="title"/>
          </p:nvPr>
        </p:nvSpPr>
        <p:spPr>
          <a:xfrm>
            <a:off x="606175" y="802955"/>
            <a:ext cx="5173141" cy="1454051"/>
          </a:xfrm>
        </p:spPr>
        <p:txBody>
          <a:bodyPr>
            <a:normAutofit/>
          </a:bodyPr>
          <a:lstStyle/>
          <a:p>
            <a:r>
              <a:rPr lang="en-US" b="1" dirty="0">
                <a:solidFill>
                  <a:srgbClr val="000000"/>
                </a:solidFill>
              </a:rPr>
              <a:t>Touch</a:t>
            </a:r>
          </a:p>
        </p:txBody>
      </p:sp>
      <p:sp>
        <p:nvSpPr>
          <p:cNvPr id="4" name="Content Placeholder 3">
            <a:extLst>
              <a:ext uri="{FF2B5EF4-FFF2-40B4-BE49-F238E27FC236}">
                <a16:creationId xmlns:a16="http://schemas.microsoft.com/office/drawing/2014/main" id="{26149B7F-BF36-4587-A892-EE5D74510902}"/>
              </a:ext>
            </a:extLst>
          </p:cNvPr>
          <p:cNvSpPr>
            <a:spLocks noGrp="1"/>
          </p:cNvSpPr>
          <p:nvPr>
            <p:ph idx="1"/>
          </p:nvPr>
        </p:nvSpPr>
        <p:spPr>
          <a:xfrm>
            <a:off x="449318" y="1718441"/>
            <a:ext cx="6274676" cy="4548352"/>
          </a:xfrm>
        </p:spPr>
        <p:txBody>
          <a:bodyPr anchor="ctr">
            <a:normAutofit/>
          </a:bodyPr>
          <a:lstStyle/>
          <a:p>
            <a:r>
              <a:rPr lang="en-US" dirty="0">
                <a:solidFill>
                  <a:srgbClr val="000000"/>
                </a:solidFill>
              </a:rPr>
              <a:t>Never touch a camper in a place of the body that is normally covered by a bathing suit, unless for a clear medical necessity, and then only with supervision from another adult.</a:t>
            </a:r>
          </a:p>
          <a:p>
            <a:endParaRPr lang="en-US" dirty="0">
              <a:solidFill>
                <a:srgbClr val="000000"/>
              </a:solidFill>
            </a:endParaRPr>
          </a:p>
          <a:p>
            <a:r>
              <a:rPr lang="en-US" dirty="0">
                <a:solidFill>
                  <a:srgbClr val="000000"/>
                </a:solidFill>
              </a:rPr>
              <a:t>Always keep hands at (not below) the shoulder level. For kids who like to sit on laps, encourage them to sit next to you.</a:t>
            </a:r>
          </a:p>
        </p:txBody>
      </p:sp>
      <p:sp>
        <p:nvSpPr>
          <p:cNvPr id="33"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191562"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8" name="Content Placeholder 4">
            <a:extLst>
              <a:ext uri="{FF2B5EF4-FFF2-40B4-BE49-F238E27FC236}">
                <a16:creationId xmlns:a16="http://schemas.microsoft.com/office/drawing/2014/main" id="{3FB50386-2B5B-4473-AB4C-E6B0237B0C7C}"/>
              </a:ext>
            </a:extLst>
          </p:cNvPr>
          <p:cNvPicPr>
            <a:picLocks noChangeAspect="1"/>
          </p:cNvPicPr>
          <p:nvPr/>
        </p:nvPicPr>
        <p:blipFill rotWithShape="1">
          <a:blip r:embed="rId4"/>
          <a:srcRect l="3991" r="2527" b="-3"/>
          <a:stretch/>
        </p:blipFill>
        <p:spPr>
          <a:xfrm>
            <a:off x="8726198" y="1629089"/>
            <a:ext cx="2411076" cy="3620021"/>
          </a:xfrm>
          <a:prstGeom prst="rect">
            <a:avLst/>
          </a:prstGeom>
        </p:spPr>
      </p:pic>
    </p:spTree>
    <p:extLst>
      <p:ext uri="{BB962C8B-B14F-4D97-AF65-F5344CB8AC3E}">
        <p14:creationId xmlns:p14="http://schemas.microsoft.com/office/powerpoint/2010/main" val="6853156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2364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E99B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4">
            <a:extLst>
              <a:ext uri="{FF2B5EF4-FFF2-40B4-BE49-F238E27FC236}">
                <a16:creationId xmlns:a16="http://schemas.microsoft.com/office/drawing/2014/main" id="{3FB50386-2B5B-4473-AB4C-E6B0237B0C7C}"/>
              </a:ext>
            </a:extLst>
          </p:cNvPr>
          <p:cNvPicPr>
            <a:picLocks noChangeAspect="1"/>
          </p:cNvPicPr>
          <p:nvPr/>
        </p:nvPicPr>
        <p:blipFill rotWithShape="1">
          <a:blip r:embed="rId3"/>
          <a:srcRect l="3991" r="2527" b="-3"/>
          <a:stretch/>
        </p:blipFill>
        <p:spPr>
          <a:xfrm>
            <a:off x="9604845" y="2857501"/>
            <a:ext cx="761281" cy="1142998"/>
          </a:xfrm>
          <a:prstGeom prst="rect">
            <a:avLst/>
          </a:prstGeom>
        </p:spPr>
      </p:pic>
      <p:sp>
        <p:nvSpPr>
          <p:cNvPr id="4" name="Content Placeholder 3">
            <a:extLst>
              <a:ext uri="{FF2B5EF4-FFF2-40B4-BE49-F238E27FC236}">
                <a16:creationId xmlns:a16="http://schemas.microsoft.com/office/drawing/2014/main" id="{26149B7F-BF36-4587-A892-EE5D74510902}"/>
              </a:ext>
            </a:extLst>
          </p:cNvPr>
          <p:cNvSpPr>
            <a:spLocks noGrp="1"/>
          </p:cNvSpPr>
          <p:nvPr>
            <p:ph idx="1"/>
          </p:nvPr>
        </p:nvSpPr>
        <p:spPr>
          <a:xfrm>
            <a:off x="657547" y="1828796"/>
            <a:ext cx="8257852" cy="4728307"/>
          </a:xfrm>
        </p:spPr>
        <p:txBody>
          <a:bodyPr>
            <a:normAutofit/>
          </a:bodyPr>
          <a:lstStyle/>
          <a:p>
            <a:pPr marL="609600" indent="-609600">
              <a:defRPr/>
            </a:pPr>
            <a:r>
              <a:rPr lang="en-US" sz="3600" dirty="0">
                <a:cs typeface="Arial" pitchFamily="34" charset="0"/>
              </a:rPr>
              <a:t>We cannot be too careful in the area of sexual abuse.  Even the appearance of wrong or a false allegation can cause irreparable damage to the reputation of the accused staff member and the camp.  All staff members must avoid doing anything that could be interpreted as abuse.</a:t>
            </a:r>
          </a:p>
        </p:txBody>
      </p:sp>
      <p:sp>
        <p:nvSpPr>
          <p:cNvPr id="6" name="Title 1">
            <a:extLst>
              <a:ext uri="{FF2B5EF4-FFF2-40B4-BE49-F238E27FC236}">
                <a16:creationId xmlns:a16="http://schemas.microsoft.com/office/drawing/2014/main" id="{F069F144-2118-4EBE-93D0-2A8B9641EB45}"/>
              </a:ext>
            </a:extLst>
          </p:cNvPr>
          <p:cNvSpPr>
            <a:spLocks noGrp="1"/>
          </p:cNvSpPr>
          <p:nvPr>
            <p:ph type="title"/>
          </p:nvPr>
        </p:nvSpPr>
        <p:spPr>
          <a:xfrm>
            <a:off x="1253446" y="326008"/>
            <a:ext cx="7280953" cy="1143000"/>
          </a:xfrm>
        </p:spPr>
        <p:txBody>
          <a:bodyPr/>
          <a:lstStyle/>
          <a:p>
            <a:r>
              <a:rPr lang="en-US" sz="5400" b="1" dirty="0"/>
              <a:t>Child abuse Awareness</a:t>
            </a:r>
            <a:endParaRPr lang="en-US" sz="8800" b="1" dirty="0"/>
          </a:p>
        </p:txBody>
      </p:sp>
    </p:spTree>
    <p:extLst>
      <p:ext uri="{BB962C8B-B14F-4D97-AF65-F5344CB8AC3E}">
        <p14:creationId xmlns:p14="http://schemas.microsoft.com/office/powerpoint/2010/main" val="23233243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2364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E99B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4">
            <a:extLst>
              <a:ext uri="{FF2B5EF4-FFF2-40B4-BE49-F238E27FC236}">
                <a16:creationId xmlns:a16="http://schemas.microsoft.com/office/drawing/2014/main" id="{3FB50386-2B5B-4473-AB4C-E6B0237B0C7C}"/>
              </a:ext>
            </a:extLst>
          </p:cNvPr>
          <p:cNvPicPr>
            <a:picLocks noChangeAspect="1"/>
          </p:cNvPicPr>
          <p:nvPr/>
        </p:nvPicPr>
        <p:blipFill rotWithShape="1">
          <a:blip r:embed="rId3"/>
          <a:srcRect l="3991" r="2527" b="-3"/>
          <a:stretch/>
        </p:blipFill>
        <p:spPr>
          <a:xfrm>
            <a:off x="9604845" y="2857501"/>
            <a:ext cx="761281" cy="1142998"/>
          </a:xfrm>
          <a:prstGeom prst="rect">
            <a:avLst/>
          </a:prstGeom>
        </p:spPr>
      </p:pic>
      <p:sp>
        <p:nvSpPr>
          <p:cNvPr id="4" name="Content Placeholder 3">
            <a:extLst>
              <a:ext uri="{FF2B5EF4-FFF2-40B4-BE49-F238E27FC236}">
                <a16:creationId xmlns:a16="http://schemas.microsoft.com/office/drawing/2014/main" id="{26149B7F-BF36-4587-A892-EE5D74510902}"/>
              </a:ext>
            </a:extLst>
          </p:cNvPr>
          <p:cNvSpPr>
            <a:spLocks noGrp="1"/>
          </p:cNvSpPr>
          <p:nvPr>
            <p:ph idx="1"/>
          </p:nvPr>
        </p:nvSpPr>
        <p:spPr>
          <a:xfrm>
            <a:off x="657547" y="1828796"/>
            <a:ext cx="8257852" cy="4728307"/>
          </a:xfrm>
        </p:spPr>
        <p:txBody>
          <a:bodyPr>
            <a:normAutofit/>
          </a:bodyPr>
          <a:lstStyle/>
          <a:p>
            <a:pPr marL="609600" indent="-609600">
              <a:defRPr/>
            </a:pPr>
            <a:r>
              <a:rPr lang="en-US" sz="3200" dirty="0">
                <a:cs typeface="Arial" pitchFamily="34" charset="0"/>
              </a:rPr>
              <a:t>Child abuse includes, but is not limited to, any contact or interaction between a child and an adult when the child is being used for the sexual stimulation of the adult or of a third person. </a:t>
            </a:r>
          </a:p>
          <a:p>
            <a:pPr marL="609600" indent="-609600">
              <a:defRPr/>
            </a:pPr>
            <a:r>
              <a:rPr lang="en-US" sz="3200" dirty="0">
                <a:cs typeface="Arial" pitchFamily="34" charset="0"/>
              </a:rPr>
              <a:t>The behavior may or may not involve touching.  Sexual behavior between a child and an adult is always considered forced, whether or not the child has consented.</a:t>
            </a:r>
          </a:p>
        </p:txBody>
      </p:sp>
      <p:sp>
        <p:nvSpPr>
          <p:cNvPr id="6" name="Title 1">
            <a:extLst>
              <a:ext uri="{FF2B5EF4-FFF2-40B4-BE49-F238E27FC236}">
                <a16:creationId xmlns:a16="http://schemas.microsoft.com/office/drawing/2014/main" id="{F069F144-2118-4EBE-93D0-2A8B9641EB45}"/>
              </a:ext>
            </a:extLst>
          </p:cNvPr>
          <p:cNvSpPr>
            <a:spLocks noGrp="1"/>
          </p:cNvSpPr>
          <p:nvPr>
            <p:ph type="title"/>
          </p:nvPr>
        </p:nvSpPr>
        <p:spPr>
          <a:xfrm>
            <a:off x="1253446" y="326008"/>
            <a:ext cx="7280953" cy="1143000"/>
          </a:xfrm>
        </p:spPr>
        <p:txBody>
          <a:bodyPr/>
          <a:lstStyle/>
          <a:p>
            <a:r>
              <a:rPr lang="en-US" sz="5400" b="1" dirty="0"/>
              <a:t>Child abuse Awareness</a:t>
            </a:r>
            <a:endParaRPr lang="en-US" sz="8800" b="1" dirty="0"/>
          </a:p>
        </p:txBody>
      </p:sp>
    </p:spTree>
    <p:extLst>
      <p:ext uri="{BB962C8B-B14F-4D97-AF65-F5344CB8AC3E}">
        <p14:creationId xmlns:p14="http://schemas.microsoft.com/office/powerpoint/2010/main" val="7076254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2364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E99B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4">
            <a:extLst>
              <a:ext uri="{FF2B5EF4-FFF2-40B4-BE49-F238E27FC236}">
                <a16:creationId xmlns:a16="http://schemas.microsoft.com/office/drawing/2014/main" id="{3FB50386-2B5B-4473-AB4C-E6B0237B0C7C}"/>
              </a:ext>
            </a:extLst>
          </p:cNvPr>
          <p:cNvPicPr>
            <a:picLocks noChangeAspect="1"/>
          </p:cNvPicPr>
          <p:nvPr/>
        </p:nvPicPr>
        <p:blipFill rotWithShape="1">
          <a:blip r:embed="rId3"/>
          <a:srcRect l="3991" r="2527" b="-3"/>
          <a:stretch/>
        </p:blipFill>
        <p:spPr>
          <a:xfrm>
            <a:off x="9604845" y="2857501"/>
            <a:ext cx="761281" cy="1142998"/>
          </a:xfrm>
          <a:prstGeom prst="rect">
            <a:avLst/>
          </a:prstGeom>
        </p:spPr>
      </p:pic>
      <p:sp>
        <p:nvSpPr>
          <p:cNvPr id="4" name="Content Placeholder 3">
            <a:extLst>
              <a:ext uri="{FF2B5EF4-FFF2-40B4-BE49-F238E27FC236}">
                <a16:creationId xmlns:a16="http://schemas.microsoft.com/office/drawing/2014/main" id="{26149B7F-BF36-4587-A892-EE5D74510902}"/>
              </a:ext>
            </a:extLst>
          </p:cNvPr>
          <p:cNvSpPr>
            <a:spLocks noGrp="1"/>
          </p:cNvSpPr>
          <p:nvPr>
            <p:ph idx="1"/>
          </p:nvPr>
        </p:nvSpPr>
        <p:spPr>
          <a:xfrm>
            <a:off x="657547" y="1828796"/>
            <a:ext cx="8257852" cy="4728307"/>
          </a:xfrm>
        </p:spPr>
        <p:txBody>
          <a:bodyPr>
            <a:normAutofit/>
          </a:bodyPr>
          <a:lstStyle/>
          <a:p>
            <a:pPr marL="609600" indent="-609600">
              <a:defRPr/>
            </a:pPr>
            <a:r>
              <a:rPr lang="en-US" sz="3200" dirty="0">
                <a:cs typeface="Arial" pitchFamily="34" charset="0"/>
              </a:rPr>
              <a:t>Believe them!  Stay calm and limit the discussion.</a:t>
            </a:r>
          </a:p>
          <a:p>
            <a:pPr marL="609600" indent="-609600">
              <a:defRPr/>
            </a:pPr>
            <a:endParaRPr lang="en-US" sz="3200" dirty="0">
              <a:cs typeface="Arial" pitchFamily="34" charset="0"/>
            </a:endParaRPr>
          </a:p>
          <a:p>
            <a:pPr marL="609600" indent="-609600">
              <a:defRPr/>
            </a:pPr>
            <a:r>
              <a:rPr lang="en-US" sz="3200" dirty="0">
                <a:cs typeface="Arial" pitchFamily="34" charset="0"/>
              </a:rPr>
              <a:t>Support them, tell them that it was good they  shared with you.</a:t>
            </a:r>
          </a:p>
          <a:p>
            <a:pPr marL="609600" indent="-609600">
              <a:defRPr/>
            </a:pPr>
            <a:endParaRPr lang="en-US" sz="3200" dirty="0">
              <a:cs typeface="Arial" pitchFamily="34" charset="0"/>
            </a:endParaRPr>
          </a:p>
          <a:p>
            <a:pPr marL="609600" indent="-609600">
              <a:defRPr/>
            </a:pPr>
            <a:r>
              <a:rPr lang="en-US" sz="3200" b="1" u="sng" dirty="0">
                <a:cs typeface="Arial" pitchFamily="34" charset="0"/>
              </a:rPr>
              <a:t>Report</a:t>
            </a:r>
            <a:r>
              <a:rPr lang="en-US" sz="3200" b="1" dirty="0">
                <a:cs typeface="Arial" pitchFamily="34" charset="0"/>
              </a:rPr>
              <a:t> </a:t>
            </a:r>
            <a:r>
              <a:rPr lang="en-US" sz="3200" dirty="0">
                <a:cs typeface="Arial" pitchFamily="34" charset="0"/>
              </a:rPr>
              <a:t>the incident or any suspicions of abuse to the Camp Director and authorities.</a:t>
            </a:r>
          </a:p>
        </p:txBody>
      </p:sp>
      <p:sp>
        <p:nvSpPr>
          <p:cNvPr id="6" name="Title 1">
            <a:extLst>
              <a:ext uri="{FF2B5EF4-FFF2-40B4-BE49-F238E27FC236}">
                <a16:creationId xmlns:a16="http://schemas.microsoft.com/office/drawing/2014/main" id="{F069F144-2118-4EBE-93D0-2A8B9641EB45}"/>
              </a:ext>
            </a:extLst>
          </p:cNvPr>
          <p:cNvSpPr>
            <a:spLocks noGrp="1"/>
          </p:cNvSpPr>
          <p:nvPr>
            <p:ph type="title"/>
          </p:nvPr>
        </p:nvSpPr>
        <p:spPr>
          <a:xfrm>
            <a:off x="1253446" y="326008"/>
            <a:ext cx="7280953" cy="1143000"/>
          </a:xfrm>
        </p:spPr>
        <p:txBody>
          <a:bodyPr/>
          <a:lstStyle/>
          <a:p>
            <a:r>
              <a:rPr lang="en-US" sz="5400" b="1" dirty="0"/>
              <a:t>If a Child is Abused</a:t>
            </a:r>
            <a:endParaRPr lang="en-US" sz="8800" b="1" dirty="0"/>
          </a:p>
        </p:txBody>
      </p:sp>
    </p:spTree>
    <p:extLst>
      <p:ext uri="{BB962C8B-B14F-4D97-AF65-F5344CB8AC3E}">
        <p14:creationId xmlns:p14="http://schemas.microsoft.com/office/powerpoint/2010/main" val="40685388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2364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E99B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4">
            <a:extLst>
              <a:ext uri="{FF2B5EF4-FFF2-40B4-BE49-F238E27FC236}">
                <a16:creationId xmlns:a16="http://schemas.microsoft.com/office/drawing/2014/main" id="{3FB50386-2B5B-4473-AB4C-E6B0237B0C7C}"/>
              </a:ext>
            </a:extLst>
          </p:cNvPr>
          <p:cNvPicPr>
            <a:picLocks noChangeAspect="1"/>
          </p:cNvPicPr>
          <p:nvPr/>
        </p:nvPicPr>
        <p:blipFill rotWithShape="1">
          <a:blip r:embed="rId3"/>
          <a:srcRect l="3991" r="2527" b="-3"/>
          <a:stretch/>
        </p:blipFill>
        <p:spPr>
          <a:xfrm>
            <a:off x="9604845" y="2857501"/>
            <a:ext cx="761281" cy="1142998"/>
          </a:xfrm>
          <a:prstGeom prst="rect">
            <a:avLst/>
          </a:prstGeom>
        </p:spPr>
      </p:pic>
      <p:sp>
        <p:nvSpPr>
          <p:cNvPr id="4" name="Content Placeholder 3">
            <a:extLst>
              <a:ext uri="{FF2B5EF4-FFF2-40B4-BE49-F238E27FC236}">
                <a16:creationId xmlns:a16="http://schemas.microsoft.com/office/drawing/2014/main" id="{26149B7F-BF36-4587-A892-EE5D74510902}"/>
              </a:ext>
            </a:extLst>
          </p:cNvPr>
          <p:cNvSpPr>
            <a:spLocks noGrp="1"/>
          </p:cNvSpPr>
          <p:nvPr>
            <p:ph idx="1"/>
          </p:nvPr>
        </p:nvSpPr>
        <p:spPr>
          <a:xfrm>
            <a:off x="441434" y="1541120"/>
            <a:ext cx="8592207" cy="4728307"/>
          </a:xfrm>
        </p:spPr>
        <p:txBody>
          <a:bodyPr>
            <a:normAutofit/>
          </a:bodyPr>
          <a:lstStyle/>
          <a:p>
            <a:pPr>
              <a:defRPr/>
            </a:pPr>
            <a:r>
              <a:rPr lang="en-US" sz="3200" dirty="0"/>
              <a:t>Failure to report frequently results in additional crimes. </a:t>
            </a:r>
          </a:p>
          <a:p>
            <a:pPr>
              <a:defRPr/>
            </a:pPr>
            <a:endParaRPr lang="en-US" sz="3200" dirty="0"/>
          </a:p>
          <a:p>
            <a:pPr>
              <a:defRPr/>
            </a:pPr>
            <a:r>
              <a:rPr lang="en-US" sz="3200" dirty="0"/>
              <a:t>Failure to report can cause the camp to lose the respect and confidence of it’s supporting churches and local community. </a:t>
            </a:r>
          </a:p>
          <a:p>
            <a:pPr>
              <a:defRPr/>
            </a:pPr>
            <a:endParaRPr lang="en-US" sz="3200" dirty="0"/>
          </a:p>
          <a:p>
            <a:pPr>
              <a:defRPr/>
            </a:pPr>
            <a:r>
              <a:rPr lang="en-US" sz="3200" dirty="0"/>
              <a:t>Failure to report can place the camp and the Conference in a weak, ethical and legal position. </a:t>
            </a:r>
          </a:p>
        </p:txBody>
      </p:sp>
      <p:sp>
        <p:nvSpPr>
          <p:cNvPr id="6" name="Title 1">
            <a:extLst>
              <a:ext uri="{FF2B5EF4-FFF2-40B4-BE49-F238E27FC236}">
                <a16:creationId xmlns:a16="http://schemas.microsoft.com/office/drawing/2014/main" id="{F069F144-2118-4EBE-93D0-2A8B9641EB45}"/>
              </a:ext>
            </a:extLst>
          </p:cNvPr>
          <p:cNvSpPr>
            <a:spLocks noGrp="1"/>
          </p:cNvSpPr>
          <p:nvPr>
            <p:ph type="title"/>
          </p:nvPr>
        </p:nvSpPr>
        <p:spPr>
          <a:xfrm>
            <a:off x="496614" y="326008"/>
            <a:ext cx="7880126" cy="1143000"/>
          </a:xfrm>
        </p:spPr>
        <p:txBody>
          <a:bodyPr/>
          <a:lstStyle/>
          <a:p>
            <a:r>
              <a:rPr lang="en-US" sz="5400" b="1" dirty="0"/>
              <a:t>Failure to Report</a:t>
            </a:r>
            <a:endParaRPr lang="en-US" sz="8800" b="1" dirty="0"/>
          </a:p>
        </p:txBody>
      </p:sp>
    </p:spTree>
    <p:extLst>
      <p:ext uri="{BB962C8B-B14F-4D97-AF65-F5344CB8AC3E}">
        <p14:creationId xmlns:p14="http://schemas.microsoft.com/office/powerpoint/2010/main" val="3783641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2364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E99B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4">
            <a:extLst>
              <a:ext uri="{FF2B5EF4-FFF2-40B4-BE49-F238E27FC236}">
                <a16:creationId xmlns:a16="http://schemas.microsoft.com/office/drawing/2014/main" id="{3FB50386-2B5B-4473-AB4C-E6B0237B0C7C}"/>
              </a:ext>
            </a:extLst>
          </p:cNvPr>
          <p:cNvPicPr>
            <a:picLocks noChangeAspect="1"/>
          </p:cNvPicPr>
          <p:nvPr/>
        </p:nvPicPr>
        <p:blipFill rotWithShape="1">
          <a:blip r:embed="rId3"/>
          <a:srcRect l="3991" r="2527" b="-3"/>
          <a:stretch/>
        </p:blipFill>
        <p:spPr>
          <a:xfrm>
            <a:off x="9604845" y="2857501"/>
            <a:ext cx="761281" cy="1142998"/>
          </a:xfrm>
          <a:prstGeom prst="rect">
            <a:avLst/>
          </a:prstGeom>
        </p:spPr>
      </p:pic>
      <p:sp>
        <p:nvSpPr>
          <p:cNvPr id="4" name="Content Placeholder 3">
            <a:extLst>
              <a:ext uri="{FF2B5EF4-FFF2-40B4-BE49-F238E27FC236}">
                <a16:creationId xmlns:a16="http://schemas.microsoft.com/office/drawing/2014/main" id="{26149B7F-BF36-4587-A892-EE5D74510902}"/>
              </a:ext>
            </a:extLst>
          </p:cNvPr>
          <p:cNvSpPr>
            <a:spLocks noGrp="1"/>
          </p:cNvSpPr>
          <p:nvPr>
            <p:ph idx="1"/>
          </p:nvPr>
        </p:nvSpPr>
        <p:spPr>
          <a:xfrm>
            <a:off x="569753" y="1942259"/>
            <a:ext cx="8257852" cy="3654500"/>
          </a:xfrm>
        </p:spPr>
        <p:txBody>
          <a:bodyPr>
            <a:normAutofit/>
          </a:bodyPr>
          <a:lstStyle/>
          <a:p>
            <a:pPr marL="457200" lvl="1" indent="0">
              <a:buNone/>
              <a:defRPr/>
            </a:pPr>
            <a:endParaRPr lang="en-US" sz="1800" b="1" dirty="0">
              <a:cs typeface="Arial" pitchFamily="34" charset="0"/>
            </a:endParaRPr>
          </a:p>
          <a:p>
            <a:pPr marL="457200" lvl="1" indent="0">
              <a:buNone/>
              <a:defRPr/>
            </a:pPr>
            <a:r>
              <a:rPr lang="en-US" sz="2800" dirty="0">
                <a:cs typeface="Arial" pitchFamily="34" charset="0"/>
              </a:rPr>
              <a:t>Setting healthy boundaries is an important part of creating an environment where campers feel safe. </a:t>
            </a:r>
          </a:p>
          <a:p>
            <a:pPr marL="457200" lvl="1" indent="0">
              <a:buNone/>
              <a:defRPr/>
            </a:pPr>
            <a:endParaRPr lang="en-US" sz="2800" dirty="0">
              <a:cs typeface="Arial" pitchFamily="34" charset="0"/>
            </a:endParaRPr>
          </a:p>
          <a:p>
            <a:pPr marL="457200" lvl="1" indent="0">
              <a:buNone/>
              <a:defRPr/>
            </a:pPr>
            <a:r>
              <a:rPr lang="en-US" sz="2800" dirty="0">
                <a:cs typeface="Arial" pitchFamily="34" charset="0"/>
              </a:rPr>
              <a:t>The purpose of setting healthy boundaries is to protect you as camp staff and the campers under your care.</a:t>
            </a:r>
          </a:p>
        </p:txBody>
      </p:sp>
      <p:sp>
        <p:nvSpPr>
          <p:cNvPr id="6" name="Title 1">
            <a:extLst>
              <a:ext uri="{FF2B5EF4-FFF2-40B4-BE49-F238E27FC236}">
                <a16:creationId xmlns:a16="http://schemas.microsoft.com/office/drawing/2014/main" id="{F069F144-2118-4EBE-93D0-2A8B9641EB45}"/>
              </a:ext>
            </a:extLst>
          </p:cNvPr>
          <p:cNvSpPr>
            <a:spLocks noGrp="1"/>
          </p:cNvSpPr>
          <p:nvPr>
            <p:ph type="title"/>
          </p:nvPr>
        </p:nvSpPr>
        <p:spPr>
          <a:xfrm>
            <a:off x="863030" y="665252"/>
            <a:ext cx="7671370" cy="1143000"/>
          </a:xfrm>
        </p:spPr>
        <p:txBody>
          <a:bodyPr>
            <a:normAutofit fontScale="90000"/>
          </a:bodyPr>
          <a:lstStyle/>
          <a:p>
            <a:r>
              <a:rPr lang="en-US" sz="5400" b="1" dirty="0"/>
              <a:t>Communication &amp; Boundaries</a:t>
            </a:r>
            <a:endParaRPr lang="en-US" sz="8800" b="1" dirty="0"/>
          </a:p>
        </p:txBody>
      </p:sp>
    </p:spTree>
    <p:extLst>
      <p:ext uri="{BB962C8B-B14F-4D97-AF65-F5344CB8AC3E}">
        <p14:creationId xmlns:p14="http://schemas.microsoft.com/office/powerpoint/2010/main" val="37692374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2364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E99B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4">
            <a:extLst>
              <a:ext uri="{FF2B5EF4-FFF2-40B4-BE49-F238E27FC236}">
                <a16:creationId xmlns:a16="http://schemas.microsoft.com/office/drawing/2014/main" id="{3FB50386-2B5B-4473-AB4C-E6B0237B0C7C}"/>
              </a:ext>
            </a:extLst>
          </p:cNvPr>
          <p:cNvPicPr>
            <a:picLocks noChangeAspect="1"/>
          </p:cNvPicPr>
          <p:nvPr/>
        </p:nvPicPr>
        <p:blipFill rotWithShape="1">
          <a:blip r:embed="rId3"/>
          <a:srcRect l="3991" r="2527" b="-3"/>
          <a:stretch/>
        </p:blipFill>
        <p:spPr>
          <a:xfrm>
            <a:off x="9604845" y="2857501"/>
            <a:ext cx="761281" cy="1142998"/>
          </a:xfrm>
          <a:prstGeom prst="rect">
            <a:avLst/>
          </a:prstGeom>
        </p:spPr>
      </p:pic>
      <p:sp>
        <p:nvSpPr>
          <p:cNvPr id="4" name="Content Placeholder 3">
            <a:extLst>
              <a:ext uri="{FF2B5EF4-FFF2-40B4-BE49-F238E27FC236}">
                <a16:creationId xmlns:a16="http://schemas.microsoft.com/office/drawing/2014/main" id="{26149B7F-BF36-4587-A892-EE5D74510902}"/>
              </a:ext>
            </a:extLst>
          </p:cNvPr>
          <p:cNvSpPr>
            <a:spLocks noGrp="1"/>
          </p:cNvSpPr>
          <p:nvPr>
            <p:ph idx="1"/>
          </p:nvPr>
        </p:nvSpPr>
        <p:spPr>
          <a:xfrm>
            <a:off x="657547" y="1697608"/>
            <a:ext cx="8171143" cy="4994854"/>
          </a:xfrm>
        </p:spPr>
        <p:txBody>
          <a:bodyPr>
            <a:normAutofit fontScale="92500" lnSpcReduction="10000"/>
          </a:bodyPr>
          <a:lstStyle/>
          <a:p>
            <a:pPr marL="609600" indent="-609600">
              <a:defRPr/>
            </a:pPr>
            <a:r>
              <a:rPr lang="en-US" sz="2400" dirty="0">
                <a:cs typeface="Arial" pitchFamily="34" charset="0"/>
              </a:rPr>
              <a:t>Camp staff, under no circumstances will share a bed or sleeping bag with a camper.</a:t>
            </a:r>
          </a:p>
          <a:p>
            <a:pPr marL="0" indent="0">
              <a:buNone/>
              <a:defRPr/>
            </a:pPr>
            <a:endParaRPr lang="en-US" sz="1200" dirty="0">
              <a:cs typeface="Arial" pitchFamily="34" charset="0"/>
            </a:endParaRPr>
          </a:p>
          <a:p>
            <a:pPr marL="609600" indent="-609600">
              <a:defRPr/>
            </a:pPr>
            <a:r>
              <a:rPr lang="en-US" sz="2400" dirty="0">
                <a:cs typeface="Arial" pitchFamily="34" charset="0"/>
              </a:rPr>
              <a:t>Counselors must set limits with children who “cling” or hang on them.</a:t>
            </a:r>
          </a:p>
          <a:p>
            <a:pPr marL="0" indent="0">
              <a:buNone/>
              <a:defRPr/>
            </a:pPr>
            <a:endParaRPr lang="en-US" sz="1200" dirty="0">
              <a:cs typeface="Arial" pitchFamily="34" charset="0"/>
            </a:endParaRPr>
          </a:p>
          <a:p>
            <a:pPr marL="609600" indent="-609600">
              <a:defRPr/>
            </a:pPr>
            <a:r>
              <a:rPr lang="en-US" sz="2400" dirty="0">
                <a:cs typeface="Arial" pitchFamily="34" charset="0"/>
              </a:rPr>
              <a:t>Camp staff must respect the privacy of campers when in locations such as changing areas, swimming pools, showers, and restrooms.</a:t>
            </a:r>
          </a:p>
          <a:p>
            <a:pPr marL="609600" indent="-609600">
              <a:defRPr/>
            </a:pPr>
            <a:endParaRPr lang="en-US" sz="1200" dirty="0">
              <a:cs typeface="Arial" pitchFamily="34" charset="0"/>
            </a:endParaRPr>
          </a:p>
          <a:p>
            <a:pPr marL="609600" indent="-609600">
              <a:defRPr/>
            </a:pPr>
            <a:r>
              <a:rPr lang="en-US" sz="2400" dirty="0">
                <a:cs typeface="Arial" pitchFamily="34" charset="0"/>
              </a:rPr>
              <a:t>Photographs of campers must never be taken while they are in changing areas such as a locker room or bathing facility.</a:t>
            </a:r>
          </a:p>
          <a:p>
            <a:pPr marL="609600" indent="-609600">
              <a:defRPr/>
            </a:pPr>
            <a:endParaRPr lang="en-US" sz="1200" dirty="0">
              <a:cs typeface="Arial" pitchFamily="34" charset="0"/>
            </a:endParaRPr>
          </a:p>
          <a:p>
            <a:pPr marL="609600" indent="-609600">
              <a:defRPr/>
            </a:pPr>
            <a:r>
              <a:rPr lang="en-US" sz="2400" dirty="0">
                <a:cs typeface="Arial" pitchFamily="34" charset="0"/>
              </a:rPr>
              <a:t>There should be no contact between a camp staff and a camper after camp has ended either on social media, text, email, or in person.</a:t>
            </a:r>
          </a:p>
        </p:txBody>
      </p:sp>
      <p:sp>
        <p:nvSpPr>
          <p:cNvPr id="6" name="Title 1">
            <a:extLst>
              <a:ext uri="{FF2B5EF4-FFF2-40B4-BE49-F238E27FC236}">
                <a16:creationId xmlns:a16="http://schemas.microsoft.com/office/drawing/2014/main" id="{F069F144-2118-4EBE-93D0-2A8B9641EB45}"/>
              </a:ext>
            </a:extLst>
          </p:cNvPr>
          <p:cNvSpPr>
            <a:spLocks noGrp="1"/>
          </p:cNvSpPr>
          <p:nvPr>
            <p:ph type="title"/>
          </p:nvPr>
        </p:nvSpPr>
        <p:spPr>
          <a:xfrm>
            <a:off x="863030" y="326008"/>
            <a:ext cx="7671370" cy="1143000"/>
          </a:xfrm>
        </p:spPr>
        <p:txBody>
          <a:bodyPr>
            <a:normAutofit fontScale="90000"/>
          </a:bodyPr>
          <a:lstStyle/>
          <a:p>
            <a:r>
              <a:rPr lang="en-US" sz="5400" b="1" dirty="0"/>
              <a:t>Communication &amp; Boundaries</a:t>
            </a:r>
            <a:endParaRPr lang="en-US" sz="8800" b="1" dirty="0"/>
          </a:p>
        </p:txBody>
      </p:sp>
    </p:spTree>
    <p:extLst>
      <p:ext uri="{BB962C8B-B14F-4D97-AF65-F5344CB8AC3E}">
        <p14:creationId xmlns:p14="http://schemas.microsoft.com/office/powerpoint/2010/main" val="641590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2364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E99B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4">
            <a:extLst>
              <a:ext uri="{FF2B5EF4-FFF2-40B4-BE49-F238E27FC236}">
                <a16:creationId xmlns:a16="http://schemas.microsoft.com/office/drawing/2014/main" id="{3FB50386-2B5B-4473-AB4C-E6B0237B0C7C}"/>
              </a:ext>
            </a:extLst>
          </p:cNvPr>
          <p:cNvPicPr>
            <a:picLocks noChangeAspect="1"/>
          </p:cNvPicPr>
          <p:nvPr/>
        </p:nvPicPr>
        <p:blipFill rotWithShape="1">
          <a:blip r:embed="rId3"/>
          <a:srcRect l="3991" r="2527" b="-3"/>
          <a:stretch/>
        </p:blipFill>
        <p:spPr>
          <a:xfrm>
            <a:off x="9604845" y="2857501"/>
            <a:ext cx="761281" cy="1142998"/>
          </a:xfrm>
          <a:prstGeom prst="rect">
            <a:avLst/>
          </a:prstGeom>
        </p:spPr>
      </p:pic>
      <p:sp>
        <p:nvSpPr>
          <p:cNvPr id="4" name="Content Placeholder 3">
            <a:extLst>
              <a:ext uri="{FF2B5EF4-FFF2-40B4-BE49-F238E27FC236}">
                <a16:creationId xmlns:a16="http://schemas.microsoft.com/office/drawing/2014/main" id="{26149B7F-BF36-4587-A892-EE5D74510902}"/>
              </a:ext>
            </a:extLst>
          </p:cNvPr>
          <p:cNvSpPr>
            <a:spLocks noGrp="1"/>
          </p:cNvSpPr>
          <p:nvPr>
            <p:ph idx="1"/>
          </p:nvPr>
        </p:nvSpPr>
        <p:spPr>
          <a:xfrm>
            <a:off x="838200" y="986319"/>
            <a:ext cx="7771544" cy="5190644"/>
          </a:xfrm>
        </p:spPr>
        <p:txBody>
          <a:bodyPr>
            <a:normAutofit/>
          </a:bodyPr>
          <a:lstStyle/>
          <a:p>
            <a:r>
              <a:rPr lang="en-US" sz="4000" dirty="0">
                <a:cs typeface="Arial" pitchFamily="34" charset="0"/>
              </a:rPr>
              <a:t>Because our society is filled with pain, problems, and lawsuits caused by improper conduct of individuals working with children and youth, it is imperative that those working with minors have meaningful guidelines for conduct in order to protect both themselves and those under their care.</a:t>
            </a:r>
            <a:endParaRPr lang="es-CL" sz="4000" dirty="0">
              <a:cs typeface="Arial" pitchFamily="34" charset="0"/>
            </a:endParaRPr>
          </a:p>
          <a:p>
            <a:endParaRPr lang="en-US" sz="4000" dirty="0"/>
          </a:p>
        </p:txBody>
      </p:sp>
    </p:spTree>
    <p:extLst>
      <p:ext uri="{BB962C8B-B14F-4D97-AF65-F5344CB8AC3E}">
        <p14:creationId xmlns:p14="http://schemas.microsoft.com/office/powerpoint/2010/main" val="33687773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2364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E99B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4">
            <a:extLst>
              <a:ext uri="{FF2B5EF4-FFF2-40B4-BE49-F238E27FC236}">
                <a16:creationId xmlns:a16="http://schemas.microsoft.com/office/drawing/2014/main" id="{3FB50386-2B5B-4473-AB4C-E6B0237B0C7C}"/>
              </a:ext>
            </a:extLst>
          </p:cNvPr>
          <p:cNvPicPr>
            <a:picLocks noChangeAspect="1"/>
          </p:cNvPicPr>
          <p:nvPr/>
        </p:nvPicPr>
        <p:blipFill rotWithShape="1">
          <a:blip r:embed="rId3"/>
          <a:srcRect l="3991" r="2527" b="-3"/>
          <a:stretch/>
        </p:blipFill>
        <p:spPr>
          <a:xfrm>
            <a:off x="9604845" y="2857501"/>
            <a:ext cx="761281" cy="1142998"/>
          </a:xfrm>
          <a:prstGeom prst="rect">
            <a:avLst/>
          </a:prstGeom>
        </p:spPr>
      </p:pic>
      <p:sp>
        <p:nvSpPr>
          <p:cNvPr id="4" name="Content Placeholder 3">
            <a:extLst>
              <a:ext uri="{FF2B5EF4-FFF2-40B4-BE49-F238E27FC236}">
                <a16:creationId xmlns:a16="http://schemas.microsoft.com/office/drawing/2014/main" id="{26149B7F-BF36-4587-A892-EE5D74510902}"/>
              </a:ext>
            </a:extLst>
          </p:cNvPr>
          <p:cNvSpPr>
            <a:spLocks noGrp="1"/>
          </p:cNvSpPr>
          <p:nvPr>
            <p:ph idx="1"/>
          </p:nvPr>
        </p:nvSpPr>
        <p:spPr>
          <a:xfrm>
            <a:off x="657547" y="1638629"/>
            <a:ext cx="8257852" cy="4723740"/>
          </a:xfrm>
        </p:spPr>
        <p:txBody>
          <a:bodyPr>
            <a:normAutofit/>
          </a:bodyPr>
          <a:lstStyle/>
          <a:p>
            <a:pPr>
              <a:defRPr/>
            </a:pPr>
            <a:r>
              <a:rPr lang="en-US" sz="4800" b="1" dirty="0">
                <a:cs typeface="Arial" pitchFamily="34" charset="0"/>
              </a:rPr>
              <a:t>Do NOT:</a:t>
            </a:r>
          </a:p>
          <a:p>
            <a:pPr>
              <a:defRPr/>
            </a:pPr>
            <a:endParaRPr lang="en-US" sz="1000" dirty="0">
              <a:cs typeface="Arial" pitchFamily="34" charset="0"/>
            </a:endParaRPr>
          </a:p>
          <a:p>
            <a:pPr lvl="1">
              <a:defRPr/>
            </a:pPr>
            <a:r>
              <a:rPr lang="en-US" sz="3200" dirty="0">
                <a:cs typeface="Arial" pitchFamily="34" charset="0"/>
              </a:rPr>
              <a:t>Share personal information with campers.</a:t>
            </a:r>
          </a:p>
          <a:p>
            <a:pPr lvl="1">
              <a:defRPr/>
            </a:pPr>
            <a:endParaRPr lang="en-US" sz="1800" dirty="0">
              <a:cs typeface="Arial" pitchFamily="34" charset="0"/>
            </a:endParaRPr>
          </a:p>
          <a:p>
            <a:pPr lvl="1">
              <a:defRPr/>
            </a:pPr>
            <a:r>
              <a:rPr lang="en-US" sz="3200" dirty="0">
                <a:cs typeface="Arial" pitchFamily="34" charset="0"/>
              </a:rPr>
              <a:t>Write personal notes.</a:t>
            </a:r>
          </a:p>
          <a:p>
            <a:pPr lvl="1">
              <a:defRPr/>
            </a:pPr>
            <a:endParaRPr lang="en-US" sz="1800" dirty="0">
              <a:cs typeface="Arial" pitchFamily="34" charset="0"/>
            </a:endParaRPr>
          </a:p>
          <a:p>
            <a:pPr lvl="1">
              <a:defRPr/>
            </a:pPr>
            <a:r>
              <a:rPr lang="en-US" sz="3200" dirty="0">
                <a:cs typeface="Arial" pitchFamily="34" charset="0"/>
              </a:rPr>
              <a:t>Comment on personal appearance in an inappropriate way (“beautiful, sexy or hot”).</a:t>
            </a:r>
          </a:p>
          <a:p>
            <a:pPr lvl="1">
              <a:defRPr/>
            </a:pPr>
            <a:endParaRPr lang="en-US" sz="1800" dirty="0">
              <a:cs typeface="Arial" pitchFamily="34" charset="0"/>
            </a:endParaRPr>
          </a:p>
          <a:p>
            <a:pPr lvl="1">
              <a:defRPr/>
            </a:pPr>
            <a:r>
              <a:rPr lang="en-US" sz="3200" dirty="0">
                <a:cs typeface="Arial" pitchFamily="34" charset="0"/>
              </a:rPr>
              <a:t>Buy gifts for campers.</a:t>
            </a:r>
          </a:p>
        </p:txBody>
      </p:sp>
      <p:sp>
        <p:nvSpPr>
          <p:cNvPr id="6" name="Title 1">
            <a:extLst>
              <a:ext uri="{FF2B5EF4-FFF2-40B4-BE49-F238E27FC236}">
                <a16:creationId xmlns:a16="http://schemas.microsoft.com/office/drawing/2014/main" id="{F069F144-2118-4EBE-93D0-2A8B9641EB45}"/>
              </a:ext>
            </a:extLst>
          </p:cNvPr>
          <p:cNvSpPr>
            <a:spLocks noGrp="1"/>
          </p:cNvSpPr>
          <p:nvPr>
            <p:ph type="title"/>
          </p:nvPr>
        </p:nvSpPr>
        <p:spPr>
          <a:xfrm>
            <a:off x="863030" y="326008"/>
            <a:ext cx="7671370" cy="1143000"/>
          </a:xfrm>
        </p:spPr>
        <p:txBody>
          <a:bodyPr>
            <a:normAutofit fontScale="90000"/>
          </a:bodyPr>
          <a:lstStyle/>
          <a:p>
            <a:r>
              <a:rPr lang="en-US" sz="5400" b="1" dirty="0"/>
              <a:t>Communication &amp; Boundaries</a:t>
            </a:r>
            <a:endParaRPr lang="en-US" sz="8800" b="1" dirty="0"/>
          </a:p>
        </p:txBody>
      </p:sp>
    </p:spTree>
    <p:extLst>
      <p:ext uri="{BB962C8B-B14F-4D97-AF65-F5344CB8AC3E}">
        <p14:creationId xmlns:p14="http://schemas.microsoft.com/office/powerpoint/2010/main" val="24351669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2364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E99B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4">
            <a:extLst>
              <a:ext uri="{FF2B5EF4-FFF2-40B4-BE49-F238E27FC236}">
                <a16:creationId xmlns:a16="http://schemas.microsoft.com/office/drawing/2014/main" id="{3FB50386-2B5B-4473-AB4C-E6B0237B0C7C}"/>
              </a:ext>
            </a:extLst>
          </p:cNvPr>
          <p:cNvPicPr>
            <a:picLocks noChangeAspect="1"/>
          </p:cNvPicPr>
          <p:nvPr/>
        </p:nvPicPr>
        <p:blipFill rotWithShape="1">
          <a:blip r:embed="rId3"/>
          <a:srcRect l="3991" r="2527" b="-3"/>
          <a:stretch/>
        </p:blipFill>
        <p:spPr>
          <a:xfrm>
            <a:off x="9604845" y="2857501"/>
            <a:ext cx="761281" cy="1142998"/>
          </a:xfrm>
          <a:prstGeom prst="rect">
            <a:avLst/>
          </a:prstGeom>
        </p:spPr>
      </p:pic>
      <p:sp>
        <p:nvSpPr>
          <p:cNvPr id="4" name="Content Placeholder 3">
            <a:extLst>
              <a:ext uri="{FF2B5EF4-FFF2-40B4-BE49-F238E27FC236}">
                <a16:creationId xmlns:a16="http://schemas.microsoft.com/office/drawing/2014/main" id="{26149B7F-BF36-4587-A892-EE5D74510902}"/>
              </a:ext>
            </a:extLst>
          </p:cNvPr>
          <p:cNvSpPr>
            <a:spLocks noGrp="1"/>
          </p:cNvSpPr>
          <p:nvPr>
            <p:ph idx="1"/>
          </p:nvPr>
        </p:nvSpPr>
        <p:spPr>
          <a:xfrm>
            <a:off x="657547" y="2116476"/>
            <a:ext cx="8257852" cy="3626778"/>
          </a:xfrm>
        </p:spPr>
        <p:txBody>
          <a:bodyPr>
            <a:normAutofit/>
          </a:bodyPr>
          <a:lstStyle/>
          <a:p>
            <a:r>
              <a:rPr lang="en-US" sz="5800" dirty="0"/>
              <a:t>No Dating “Minor” Staff </a:t>
            </a:r>
          </a:p>
          <a:p>
            <a:pPr marL="0" indent="0">
              <a:buNone/>
            </a:pPr>
            <a:r>
              <a:rPr lang="en-US" sz="4400" i="1" dirty="0"/>
              <a:t>	</a:t>
            </a:r>
            <a:r>
              <a:rPr lang="en-US" sz="4400" dirty="0"/>
              <a:t>     </a:t>
            </a:r>
            <a:r>
              <a:rPr lang="en-US" sz="4000" dirty="0"/>
              <a:t>(under 18 years of age)</a:t>
            </a:r>
          </a:p>
          <a:p>
            <a:pPr marL="914400" lvl="2" indent="0">
              <a:buNone/>
            </a:pPr>
            <a:endParaRPr lang="en-US" sz="4000" i="1" dirty="0"/>
          </a:p>
          <a:p>
            <a:pPr marL="914400" lvl="2" indent="0">
              <a:buNone/>
            </a:pPr>
            <a:endParaRPr lang="en-US" sz="4000" i="1" dirty="0"/>
          </a:p>
          <a:p>
            <a:pPr marL="914400" lvl="2" indent="0">
              <a:buNone/>
            </a:pPr>
            <a:r>
              <a:rPr lang="en-US" sz="3600" dirty="0"/>
              <a:t>(Discuss your Camp Staff Policy)</a:t>
            </a:r>
            <a:endParaRPr lang="en-US" sz="4000" dirty="0"/>
          </a:p>
        </p:txBody>
      </p:sp>
      <p:sp>
        <p:nvSpPr>
          <p:cNvPr id="6" name="Title 1">
            <a:extLst>
              <a:ext uri="{FF2B5EF4-FFF2-40B4-BE49-F238E27FC236}">
                <a16:creationId xmlns:a16="http://schemas.microsoft.com/office/drawing/2014/main" id="{F069F144-2118-4EBE-93D0-2A8B9641EB45}"/>
              </a:ext>
            </a:extLst>
          </p:cNvPr>
          <p:cNvSpPr>
            <a:spLocks noGrp="1"/>
          </p:cNvSpPr>
          <p:nvPr>
            <p:ph type="title"/>
          </p:nvPr>
        </p:nvSpPr>
        <p:spPr>
          <a:xfrm>
            <a:off x="863030" y="326008"/>
            <a:ext cx="7671370" cy="1143000"/>
          </a:xfrm>
        </p:spPr>
        <p:txBody>
          <a:bodyPr>
            <a:normAutofit/>
          </a:bodyPr>
          <a:lstStyle/>
          <a:p>
            <a:r>
              <a:rPr lang="en-US" sz="5400" b="1" dirty="0"/>
              <a:t>Co-workers</a:t>
            </a:r>
            <a:endParaRPr lang="en-US" sz="8800" b="1" dirty="0"/>
          </a:p>
        </p:txBody>
      </p:sp>
    </p:spTree>
    <p:extLst>
      <p:ext uri="{BB962C8B-B14F-4D97-AF65-F5344CB8AC3E}">
        <p14:creationId xmlns:p14="http://schemas.microsoft.com/office/powerpoint/2010/main" val="15782489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5434194B-EB56-4062-98C6-CB72F287E3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0022124"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a:extLst>
              <a:ext uri="{FF2B5EF4-FFF2-40B4-BE49-F238E27FC236}">
                <a16:creationId xmlns:a16="http://schemas.microsoft.com/office/drawing/2014/main" id="{B3746DB1-35A8-422F-9955-4F8E75DBB07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8457F0B-5B98-4DB4-A08B-9667AFF94D9E}"/>
              </a:ext>
            </a:extLst>
          </p:cNvPr>
          <p:cNvSpPr>
            <a:spLocks noGrp="1"/>
          </p:cNvSpPr>
          <p:nvPr>
            <p:ph type="title"/>
          </p:nvPr>
        </p:nvSpPr>
        <p:spPr>
          <a:xfrm>
            <a:off x="5068613" y="3995336"/>
            <a:ext cx="6637283" cy="2324336"/>
          </a:xfrm>
        </p:spPr>
        <p:txBody>
          <a:bodyPr vert="horz" lIns="91440" tIns="45720" rIns="91440" bIns="45720" rtlCol="0" anchor="t">
            <a:normAutofit/>
          </a:bodyPr>
          <a:lstStyle/>
          <a:p>
            <a:pPr algn="r"/>
            <a:r>
              <a:rPr lang="en-US" sz="2000" b="1" dirty="0">
                <a:solidFill>
                  <a:srgbClr val="000000"/>
                </a:solidFill>
              </a:rPr>
              <a:t>For more information on Camp Safety visit:</a:t>
            </a:r>
            <a:br>
              <a:rPr lang="en-US" sz="2000" b="1" dirty="0">
                <a:solidFill>
                  <a:srgbClr val="000000"/>
                </a:solidFill>
              </a:rPr>
            </a:br>
            <a:br>
              <a:rPr lang="en-US" sz="2000" dirty="0">
                <a:solidFill>
                  <a:srgbClr val="000000"/>
                </a:solidFill>
              </a:rPr>
            </a:br>
            <a:r>
              <a:rPr lang="en-US" sz="2000" dirty="0">
                <a:solidFill>
                  <a:srgbClr val="000000"/>
                </a:solidFill>
              </a:rPr>
              <a:t>NAD Youth Safety website</a:t>
            </a:r>
            <a:br>
              <a:rPr lang="en-US" sz="2000" dirty="0">
                <a:solidFill>
                  <a:srgbClr val="000000"/>
                </a:solidFill>
              </a:rPr>
            </a:br>
            <a:r>
              <a:rPr lang="en-US" sz="2000" dirty="0">
                <a:solidFill>
                  <a:srgbClr val="000000"/>
                </a:solidFill>
                <a:hlinkClick r:id="rId3"/>
              </a:rPr>
              <a:t>https://adventistyouthministries.org/safety-guidelines</a:t>
            </a:r>
            <a:r>
              <a:rPr lang="en-US" sz="2000" dirty="0">
                <a:solidFill>
                  <a:srgbClr val="000000"/>
                </a:solidFill>
              </a:rPr>
              <a:t> </a:t>
            </a:r>
            <a:br>
              <a:rPr lang="en-US" sz="2000" dirty="0">
                <a:solidFill>
                  <a:srgbClr val="000000"/>
                </a:solidFill>
              </a:rPr>
            </a:br>
            <a:br>
              <a:rPr lang="en-US" sz="2000" dirty="0">
                <a:solidFill>
                  <a:srgbClr val="000000"/>
                </a:solidFill>
              </a:rPr>
            </a:br>
            <a:r>
              <a:rPr lang="en-US" sz="2000" dirty="0">
                <a:solidFill>
                  <a:srgbClr val="000000"/>
                </a:solidFill>
              </a:rPr>
              <a:t>Adventist Risk Management, Inc. </a:t>
            </a:r>
            <a:br>
              <a:rPr lang="en-US" sz="2000" dirty="0">
                <a:solidFill>
                  <a:srgbClr val="000000"/>
                </a:solidFill>
              </a:rPr>
            </a:br>
            <a:r>
              <a:rPr lang="en-US" sz="2000" dirty="0">
                <a:solidFill>
                  <a:srgbClr val="000000"/>
                </a:solidFill>
                <a:hlinkClick r:id="rId4"/>
              </a:rPr>
              <a:t>https://adventistrisk.org/en-us/safety-resources/camp-safety</a:t>
            </a:r>
            <a:r>
              <a:rPr lang="en-US" sz="2000" dirty="0">
                <a:solidFill>
                  <a:srgbClr val="000000"/>
                </a:solidFill>
              </a:rPr>
              <a:t> </a:t>
            </a:r>
          </a:p>
        </p:txBody>
      </p:sp>
      <p:sp>
        <p:nvSpPr>
          <p:cNvPr id="24" name="Freeform 57">
            <a:extLst>
              <a:ext uri="{FF2B5EF4-FFF2-40B4-BE49-F238E27FC236}">
                <a16:creationId xmlns:a16="http://schemas.microsoft.com/office/drawing/2014/main" id="{B817D9AD-5E85-4E85-AC3E-43E24FA91A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580219"/>
            <a:ext cx="4383459" cy="5287256"/>
          </a:xfrm>
          <a:custGeom>
            <a:avLst/>
            <a:gdLst>
              <a:gd name="connsiteX0" fmla="*/ 1504462 w 4383459"/>
              <a:gd name="connsiteY0" fmla="*/ 0 h 5287256"/>
              <a:gd name="connsiteX1" fmla="*/ 4383459 w 4383459"/>
              <a:gd name="connsiteY1" fmla="*/ 2878997 h 5287256"/>
              <a:gd name="connsiteX2" fmla="*/ 3114137 w 4383459"/>
              <a:gd name="connsiteY2" fmla="*/ 5266307 h 5287256"/>
              <a:gd name="connsiteX3" fmla="*/ 3079653 w 4383459"/>
              <a:gd name="connsiteY3" fmla="*/ 5287256 h 5287256"/>
              <a:gd name="connsiteX4" fmla="*/ 0 w 4383459"/>
              <a:gd name="connsiteY4" fmla="*/ 5287256 h 5287256"/>
              <a:gd name="connsiteX5" fmla="*/ 0 w 4383459"/>
              <a:gd name="connsiteY5" fmla="*/ 427769 h 5287256"/>
              <a:gd name="connsiteX6" fmla="*/ 132161 w 4383459"/>
              <a:gd name="connsiteY6" fmla="*/ 347480 h 5287256"/>
              <a:gd name="connsiteX7" fmla="*/ 1504462 w 4383459"/>
              <a:gd name="connsiteY7" fmla="*/ 0 h 5287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83459" h="5287256">
                <a:moveTo>
                  <a:pt x="1504462" y="0"/>
                </a:moveTo>
                <a:cubicBezTo>
                  <a:pt x="3094488" y="0"/>
                  <a:pt x="4383459" y="1288971"/>
                  <a:pt x="4383459" y="2878997"/>
                </a:cubicBezTo>
                <a:cubicBezTo>
                  <a:pt x="4383459" y="3872763"/>
                  <a:pt x="3879955" y="4748930"/>
                  <a:pt x="3114137" y="5266307"/>
                </a:cubicBezTo>
                <a:lnTo>
                  <a:pt x="3079653" y="5287256"/>
                </a:lnTo>
                <a:lnTo>
                  <a:pt x="0" y="5287256"/>
                </a:lnTo>
                <a:lnTo>
                  <a:pt x="0" y="427769"/>
                </a:lnTo>
                <a:lnTo>
                  <a:pt x="132161" y="347480"/>
                </a:lnTo>
                <a:cubicBezTo>
                  <a:pt x="540096" y="125876"/>
                  <a:pt x="1007579" y="0"/>
                  <a:pt x="1504462"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Shape 25">
            <a:extLst>
              <a:ext uri="{FF2B5EF4-FFF2-40B4-BE49-F238E27FC236}">
                <a16:creationId xmlns:a16="http://schemas.microsoft.com/office/drawing/2014/main" id="{F0810290-E788-4DE3-B716-DBE58CC6A8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12946" y="0"/>
            <a:ext cx="4185112" cy="3170097"/>
          </a:xfrm>
          <a:custGeom>
            <a:avLst/>
            <a:gdLst>
              <a:gd name="connsiteX0" fmla="*/ 301225 w 4185112"/>
              <a:gd name="connsiteY0" fmla="*/ 0 h 3170097"/>
              <a:gd name="connsiteX1" fmla="*/ 3883887 w 4185112"/>
              <a:gd name="connsiteY1" fmla="*/ 0 h 3170097"/>
              <a:gd name="connsiteX2" fmla="*/ 3932552 w 4185112"/>
              <a:gd name="connsiteY2" fmla="*/ 80105 h 3170097"/>
              <a:gd name="connsiteX3" fmla="*/ 4185112 w 4185112"/>
              <a:gd name="connsiteY3" fmla="*/ 1077541 h 3170097"/>
              <a:gd name="connsiteX4" fmla="*/ 2092556 w 4185112"/>
              <a:gd name="connsiteY4" fmla="*/ 3170097 h 3170097"/>
              <a:gd name="connsiteX5" fmla="*/ 0 w 4185112"/>
              <a:gd name="connsiteY5" fmla="*/ 1077541 h 3170097"/>
              <a:gd name="connsiteX6" fmla="*/ 252561 w 4185112"/>
              <a:gd name="connsiteY6" fmla="*/ 80105 h 3170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85112" h="3170097">
                <a:moveTo>
                  <a:pt x="301225" y="0"/>
                </a:moveTo>
                <a:lnTo>
                  <a:pt x="3883887" y="0"/>
                </a:lnTo>
                <a:lnTo>
                  <a:pt x="3932552" y="80105"/>
                </a:lnTo>
                <a:cubicBezTo>
                  <a:pt x="4093621" y="376606"/>
                  <a:pt x="4185112" y="716389"/>
                  <a:pt x="4185112" y="1077541"/>
                </a:cubicBezTo>
                <a:cubicBezTo>
                  <a:pt x="4185112" y="2233228"/>
                  <a:pt x="3248243" y="3170097"/>
                  <a:pt x="2092556" y="3170097"/>
                </a:cubicBezTo>
                <a:cubicBezTo>
                  <a:pt x="936869" y="3170097"/>
                  <a:pt x="0" y="2233228"/>
                  <a:pt x="0" y="1077541"/>
                </a:cubicBezTo>
                <a:cubicBezTo>
                  <a:pt x="0" y="716389"/>
                  <a:pt x="91491" y="376606"/>
                  <a:pt x="252561" y="80105"/>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2" name="Picture 2">
            <a:extLst>
              <a:ext uri="{FF2B5EF4-FFF2-40B4-BE49-F238E27FC236}">
                <a16:creationId xmlns:a16="http://schemas.microsoft.com/office/drawing/2014/main" id="{BFD9AF04-F7B4-48C3-ADC7-2165C2F9CF6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l="22598" t="6845" r="24149" b="13348"/>
          <a:stretch>
            <a:fillRect/>
          </a:stretch>
        </p:blipFill>
        <p:spPr bwMode="auto">
          <a:xfrm>
            <a:off x="5730733" y="228600"/>
            <a:ext cx="2129972" cy="2066859"/>
          </a:xfrm>
          <a:prstGeom prst="rect">
            <a:avLst/>
          </a:prstGeom>
          <a:noFill/>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8" name="Content Placeholder 4" descr="A drawing of a flag&#10;&#10;Description automatically generated">
            <a:extLst>
              <a:ext uri="{FF2B5EF4-FFF2-40B4-BE49-F238E27FC236}">
                <a16:creationId xmlns:a16="http://schemas.microsoft.com/office/drawing/2014/main" id="{12CF274A-F3F0-436E-8EBA-B5A61FB2BC9C}"/>
              </a:ext>
            </a:extLst>
          </p:cNvPr>
          <p:cNvPicPr>
            <a:picLocks noChangeAspect="1"/>
          </p:cNvPicPr>
          <p:nvPr/>
        </p:nvPicPr>
        <p:blipFill rotWithShape="1">
          <a:blip r:embed="rId6">
            <a:extLst>
              <a:ext uri="{28A0092B-C50C-407E-A947-70E740481C1C}">
                <a14:useLocalDpi xmlns:a14="http://schemas.microsoft.com/office/drawing/2010/main" val="0"/>
              </a:ext>
            </a:extLst>
          </a:blip>
          <a:srcRect t="7247" r="-2" b="7245"/>
          <a:stretch/>
        </p:blipFill>
        <p:spPr>
          <a:xfrm>
            <a:off x="402550" y="2617797"/>
            <a:ext cx="3004699" cy="3605905"/>
          </a:xfrm>
          <a:prstGeom prst="rect">
            <a:avLst/>
          </a:prstGeom>
        </p:spPr>
      </p:pic>
    </p:spTree>
    <p:extLst>
      <p:ext uri="{BB962C8B-B14F-4D97-AF65-F5344CB8AC3E}">
        <p14:creationId xmlns:p14="http://schemas.microsoft.com/office/powerpoint/2010/main" val="34070767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F069F144-2118-4EBE-93D0-2A8B9641EB45}"/>
              </a:ext>
            </a:extLst>
          </p:cNvPr>
          <p:cNvSpPr>
            <a:spLocks noGrp="1"/>
          </p:cNvSpPr>
          <p:nvPr>
            <p:ph type="title"/>
          </p:nvPr>
        </p:nvSpPr>
        <p:spPr>
          <a:xfrm>
            <a:off x="6413111" y="2137029"/>
            <a:ext cx="5138808" cy="1294441"/>
          </a:xfrm>
          <a:noFill/>
        </p:spPr>
        <p:txBody>
          <a:bodyPr vert="horz" lIns="91440" tIns="45720" rIns="91440" bIns="45720" rtlCol="0" anchor="b">
            <a:normAutofit/>
          </a:bodyPr>
          <a:lstStyle/>
          <a:p>
            <a:pPr algn="ctr"/>
            <a:r>
              <a:rPr lang="en-US" sz="6000" b="1" dirty="0"/>
              <a:t>Safety First</a:t>
            </a:r>
          </a:p>
        </p:txBody>
      </p:sp>
      <p:sp>
        <p:nvSpPr>
          <p:cNvPr id="4" name="Content Placeholder 3">
            <a:extLst>
              <a:ext uri="{FF2B5EF4-FFF2-40B4-BE49-F238E27FC236}">
                <a16:creationId xmlns:a16="http://schemas.microsoft.com/office/drawing/2014/main" id="{26149B7F-BF36-4587-A892-EE5D74510902}"/>
              </a:ext>
            </a:extLst>
          </p:cNvPr>
          <p:cNvSpPr>
            <a:spLocks noGrp="1"/>
          </p:cNvSpPr>
          <p:nvPr>
            <p:ph idx="1"/>
          </p:nvPr>
        </p:nvSpPr>
        <p:spPr>
          <a:xfrm>
            <a:off x="6413110" y="3569900"/>
            <a:ext cx="5138809" cy="1846643"/>
          </a:xfrm>
          <a:noFill/>
        </p:spPr>
        <p:txBody>
          <a:bodyPr vert="horz" lIns="91440" tIns="45720" rIns="91440" bIns="45720" rtlCol="0">
            <a:normAutofit/>
          </a:bodyPr>
          <a:lstStyle/>
          <a:p>
            <a:pPr marL="0" indent="0" algn="ctr">
              <a:buNone/>
            </a:pPr>
            <a:r>
              <a:rPr lang="en-US" b="1"/>
              <a:t>HAVE A WONDERFUL SUMMER!</a:t>
            </a:r>
            <a:endParaRPr lang="en-US" b="1" dirty="0"/>
          </a:p>
        </p:txBody>
      </p:sp>
      <p:sp>
        <p:nvSpPr>
          <p:cNvPr id="31" name="Rectangle 30">
            <a:extLst>
              <a:ext uri="{FF2B5EF4-FFF2-40B4-BE49-F238E27FC236}">
                <a16:creationId xmlns:a16="http://schemas.microsoft.com/office/drawing/2014/main" id="{8AD13924-DC7C-4339-B194-8A4EFFBF2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6107584" cy="6858000"/>
          </a:xfrm>
          <a:prstGeom prst="rect">
            <a:avLst/>
          </a:prstGeom>
          <a:solidFill>
            <a:srgbClr val="2364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ounded Rectangle 26">
            <a:extLst>
              <a:ext uri="{FF2B5EF4-FFF2-40B4-BE49-F238E27FC236}">
                <a16:creationId xmlns:a16="http://schemas.microsoft.com/office/drawing/2014/main" id="{72458505-C9BA-445F-AE75-CFC7FF04F4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4809175"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4">
            <a:extLst>
              <a:ext uri="{FF2B5EF4-FFF2-40B4-BE49-F238E27FC236}">
                <a16:creationId xmlns:a16="http://schemas.microsoft.com/office/drawing/2014/main" id="{3FB50386-2B5B-4473-AB4C-E6B0237B0C7C}"/>
              </a:ext>
            </a:extLst>
          </p:cNvPr>
          <p:cNvPicPr>
            <a:picLocks noChangeAspect="1"/>
          </p:cNvPicPr>
          <p:nvPr/>
        </p:nvPicPr>
        <p:blipFill rotWithShape="1">
          <a:blip r:embed="rId3"/>
          <a:srcRect t="7247" r="-2" b="7245"/>
          <a:stretch/>
        </p:blipFill>
        <p:spPr>
          <a:xfrm>
            <a:off x="1120701" y="1112060"/>
            <a:ext cx="3861262" cy="4633859"/>
          </a:xfrm>
          <a:prstGeom prst="rect">
            <a:avLst/>
          </a:prstGeom>
          <a:effectLst/>
        </p:spPr>
      </p:pic>
      <p:pic>
        <p:nvPicPr>
          <p:cNvPr id="2" name="Picture 1">
            <a:extLst>
              <a:ext uri="{FF2B5EF4-FFF2-40B4-BE49-F238E27FC236}">
                <a16:creationId xmlns:a16="http://schemas.microsoft.com/office/drawing/2014/main" id="{E2A3A3F5-C688-4223-9139-BD6884CFC51F}"/>
              </a:ext>
            </a:extLst>
          </p:cNvPr>
          <p:cNvPicPr>
            <a:picLocks noChangeAspect="1"/>
          </p:cNvPicPr>
          <p:nvPr/>
        </p:nvPicPr>
        <p:blipFill>
          <a:blip r:embed="rId4"/>
          <a:stretch>
            <a:fillRect/>
          </a:stretch>
        </p:blipFill>
        <p:spPr>
          <a:xfrm>
            <a:off x="8252881" y="4175863"/>
            <a:ext cx="1617730" cy="1570056"/>
          </a:xfrm>
          <a:prstGeom prst="rect">
            <a:avLst/>
          </a:prstGeom>
        </p:spPr>
      </p:pic>
    </p:spTree>
    <p:extLst>
      <p:ext uri="{BB962C8B-B14F-4D97-AF65-F5344CB8AC3E}">
        <p14:creationId xmlns:p14="http://schemas.microsoft.com/office/powerpoint/2010/main" val="1148907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C0C36481-337C-4643-AFBC-0304201443F9}"/>
              </a:ext>
            </a:extLst>
          </p:cNvPr>
          <p:cNvSpPr>
            <a:spLocks noGrp="1"/>
          </p:cNvSpPr>
          <p:nvPr>
            <p:ph type="title"/>
          </p:nvPr>
        </p:nvSpPr>
        <p:spPr>
          <a:xfrm>
            <a:off x="4965430" y="629268"/>
            <a:ext cx="6586491" cy="1286160"/>
          </a:xfrm>
        </p:spPr>
        <p:txBody>
          <a:bodyPr anchor="b">
            <a:normAutofit/>
          </a:bodyPr>
          <a:lstStyle/>
          <a:p>
            <a:r>
              <a:rPr lang="en-US" b="1" u="sng" dirty="0"/>
              <a:t>Abuse</a:t>
            </a:r>
            <a:r>
              <a:rPr lang="en-US" b="1" dirty="0"/>
              <a:t> is defined as:</a:t>
            </a:r>
          </a:p>
        </p:txBody>
      </p:sp>
      <p:pic>
        <p:nvPicPr>
          <p:cNvPr id="8" name="Content Placeholder 4">
            <a:extLst>
              <a:ext uri="{FF2B5EF4-FFF2-40B4-BE49-F238E27FC236}">
                <a16:creationId xmlns:a16="http://schemas.microsoft.com/office/drawing/2014/main" id="{3FB50386-2B5B-4473-AB4C-E6B0237B0C7C}"/>
              </a:ext>
            </a:extLst>
          </p:cNvPr>
          <p:cNvPicPr>
            <a:picLocks noChangeAspect="1"/>
          </p:cNvPicPr>
          <p:nvPr/>
        </p:nvPicPr>
        <p:blipFill rotWithShape="1">
          <a:blip r:embed="rId3"/>
          <a:srcRect l="3296" r="1835"/>
          <a:stretch/>
        </p:blipFill>
        <p:spPr>
          <a:xfrm>
            <a:off x="20" y="10"/>
            <a:ext cx="4635571" cy="6857990"/>
          </a:xfrm>
          <a:prstGeom prst="rect">
            <a:avLst/>
          </a:prstGeom>
          <a:effectLst/>
        </p:spPr>
      </p:pic>
      <p:sp>
        <p:nvSpPr>
          <p:cNvPr id="3" name="Content Placeholder 2">
            <a:extLst>
              <a:ext uri="{FF2B5EF4-FFF2-40B4-BE49-F238E27FC236}">
                <a16:creationId xmlns:a16="http://schemas.microsoft.com/office/drawing/2014/main" id="{F5850FF2-C53B-443F-8068-BE008E36D507}"/>
              </a:ext>
            </a:extLst>
          </p:cNvPr>
          <p:cNvSpPr>
            <a:spLocks noGrp="1"/>
          </p:cNvSpPr>
          <p:nvPr>
            <p:ph idx="1"/>
          </p:nvPr>
        </p:nvSpPr>
        <p:spPr>
          <a:xfrm>
            <a:off x="5039838" y="2312088"/>
            <a:ext cx="6272866" cy="3700891"/>
          </a:xfrm>
        </p:spPr>
        <p:txBody>
          <a:bodyPr>
            <a:normAutofit lnSpcReduction="10000"/>
          </a:bodyPr>
          <a:lstStyle/>
          <a:p>
            <a:r>
              <a:rPr lang="en-US" sz="4800" dirty="0"/>
              <a:t>Physical Abuse</a:t>
            </a:r>
          </a:p>
          <a:p>
            <a:r>
              <a:rPr lang="en-US" sz="4800" dirty="0"/>
              <a:t>Sexual Abuse</a:t>
            </a:r>
          </a:p>
          <a:p>
            <a:r>
              <a:rPr lang="en-US" sz="4800" dirty="0"/>
              <a:t>Emotional Abuse</a:t>
            </a:r>
          </a:p>
          <a:p>
            <a:r>
              <a:rPr lang="en-US" sz="4800" dirty="0"/>
              <a:t>Neglect</a:t>
            </a:r>
          </a:p>
          <a:p>
            <a:r>
              <a:rPr lang="en-US" sz="4800" dirty="0"/>
              <a:t>Bullying</a:t>
            </a:r>
          </a:p>
        </p:txBody>
      </p:sp>
      <p:sp>
        <p:nvSpPr>
          <p:cNvPr id="2" name="Rectangle 1">
            <a:extLst>
              <a:ext uri="{FF2B5EF4-FFF2-40B4-BE49-F238E27FC236}">
                <a16:creationId xmlns:a16="http://schemas.microsoft.com/office/drawing/2014/main" id="{4C4396BB-66B8-492A-85CE-68035DA4BE99}"/>
              </a:ext>
            </a:extLst>
          </p:cNvPr>
          <p:cNvSpPr/>
          <p:nvPr/>
        </p:nvSpPr>
        <p:spPr>
          <a:xfrm>
            <a:off x="4604768" y="6105889"/>
            <a:ext cx="7220787" cy="369332"/>
          </a:xfrm>
          <a:prstGeom prst="rect">
            <a:avLst/>
          </a:prstGeom>
        </p:spPr>
        <p:txBody>
          <a:bodyPr wrap="square">
            <a:spAutoFit/>
          </a:bodyPr>
          <a:lstStyle/>
          <a:p>
            <a:pPr algn="ctr"/>
            <a:r>
              <a:rPr lang="en-US" dirty="0">
                <a:cs typeface="Arial" pitchFamily="34" charset="0"/>
                <a:hlinkClick r:id="rId4"/>
              </a:rPr>
              <a:t>www.acacamps.org/resource-library/child-abuse-prevention-resources</a:t>
            </a:r>
            <a:r>
              <a:rPr lang="en-US" dirty="0">
                <a:cs typeface="Arial" pitchFamily="34" charset="0"/>
              </a:rPr>
              <a:t> </a:t>
            </a:r>
          </a:p>
        </p:txBody>
      </p:sp>
    </p:spTree>
    <p:extLst>
      <p:ext uri="{BB962C8B-B14F-4D97-AF65-F5344CB8AC3E}">
        <p14:creationId xmlns:p14="http://schemas.microsoft.com/office/powerpoint/2010/main" val="3168000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4979E-E50C-4EA3-862D-551A93CB8BA9}"/>
              </a:ext>
            </a:extLst>
          </p:cNvPr>
          <p:cNvSpPr>
            <a:spLocks noGrp="1"/>
          </p:cNvSpPr>
          <p:nvPr>
            <p:ph type="title"/>
          </p:nvPr>
        </p:nvSpPr>
        <p:spPr>
          <a:xfrm>
            <a:off x="4965430" y="639540"/>
            <a:ext cx="6586491" cy="973503"/>
          </a:xfrm>
        </p:spPr>
        <p:txBody>
          <a:bodyPr>
            <a:normAutofit/>
          </a:bodyPr>
          <a:lstStyle/>
          <a:p>
            <a:r>
              <a:rPr lang="en-US" sz="5400" b="1" dirty="0"/>
              <a:t>Physical Abuse</a:t>
            </a:r>
          </a:p>
        </p:txBody>
      </p:sp>
      <p:sp>
        <p:nvSpPr>
          <p:cNvPr id="10" name="Content Placeholder 9"/>
          <p:cNvSpPr>
            <a:spLocks noGrp="1"/>
          </p:cNvSpPr>
          <p:nvPr>
            <p:ph idx="1"/>
          </p:nvPr>
        </p:nvSpPr>
        <p:spPr>
          <a:xfrm>
            <a:off x="4965431" y="1479482"/>
            <a:ext cx="6586489" cy="1366461"/>
          </a:xfrm>
        </p:spPr>
        <p:txBody>
          <a:bodyPr>
            <a:noAutofit/>
          </a:bodyPr>
          <a:lstStyle/>
          <a:p>
            <a:r>
              <a:rPr lang="en-US" sz="3000" dirty="0"/>
              <a:t>Physical injury as a result of hitting, kicking, shaking, burning, or otherwise harming a child.</a:t>
            </a:r>
          </a:p>
        </p:txBody>
      </p:sp>
      <p:pic>
        <p:nvPicPr>
          <p:cNvPr id="8" name="Content Placeholder 4">
            <a:extLst>
              <a:ext uri="{FF2B5EF4-FFF2-40B4-BE49-F238E27FC236}">
                <a16:creationId xmlns:a16="http://schemas.microsoft.com/office/drawing/2014/main" id="{3FB50386-2B5B-4473-AB4C-E6B0237B0C7C}"/>
              </a:ext>
            </a:extLst>
          </p:cNvPr>
          <p:cNvPicPr>
            <a:picLocks noChangeAspect="1"/>
          </p:cNvPicPr>
          <p:nvPr/>
        </p:nvPicPr>
        <p:blipFill rotWithShape="1">
          <a:blip r:embed="rId3"/>
          <a:srcRect l="3296" r="1835"/>
          <a:stretch/>
        </p:blipFill>
        <p:spPr>
          <a:xfrm>
            <a:off x="20" y="10"/>
            <a:ext cx="4635571" cy="6857990"/>
          </a:xfrm>
          <a:prstGeom prst="rect">
            <a:avLst/>
          </a:prstGeom>
          <a:effectLst/>
        </p:spPr>
      </p:pic>
      <p:sp>
        <p:nvSpPr>
          <p:cNvPr id="6" name="Title 1">
            <a:extLst>
              <a:ext uri="{FF2B5EF4-FFF2-40B4-BE49-F238E27FC236}">
                <a16:creationId xmlns:a16="http://schemas.microsoft.com/office/drawing/2014/main" id="{23AC9DF2-AB53-46E6-9CB3-647AA0B3B714}"/>
              </a:ext>
            </a:extLst>
          </p:cNvPr>
          <p:cNvSpPr txBox="1">
            <a:spLocks/>
          </p:cNvSpPr>
          <p:nvPr/>
        </p:nvSpPr>
        <p:spPr>
          <a:xfrm>
            <a:off x="4965430" y="3162735"/>
            <a:ext cx="6586491" cy="97350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b="1" dirty="0"/>
              <a:t>Sexual Abuse</a:t>
            </a:r>
          </a:p>
        </p:txBody>
      </p:sp>
      <p:sp>
        <p:nvSpPr>
          <p:cNvPr id="7" name="Content Placeholder 9">
            <a:extLst>
              <a:ext uri="{FF2B5EF4-FFF2-40B4-BE49-F238E27FC236}">
                <a16:creationId xmlns:a16="http://schemas.microsoft.com/office/drawing/2014/main" id="{445B5719-426C-4E46-AA77-B521309DDCF1}"/>
              </a:ext>
            </a:extLst>
          </p:cNvPr>
          <p:cNvSpPr txBox="1">
            <a:spLocks/>
          </p:cNvSpPr>
          <p:nvPr/>
        </p:nvSpPr>
        <p:spPr>
          <a:xfrm>
            <a:off x="4965430" y="3935008"/>
            <a:ext cx="6586489" cy="246579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000" dirty="0"/>
              <a:t>Any situation where a child is used for sexual gratification. This may include indecent exposure, fondling, rape, exploitation through prostitution or exposure to pornographic material.</a:t>
            </a:r>
          </a:p>
        </p:txBody>
      </p:sp>
    </p:spTree>
    <p:extLst>
      <p:ext uri="{BB962C8B-B14F-4D97-AF65-F5344CB8AC3E}">
        <p14:creationId xmlns:p14="http://schemas.microsoft.com/office/powerpoint/2010/main" val="3904961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4979E-E50C-4EA3-862D-551A93CB8BA9}"/>
              </a:ext>
            </a:extLst>
          </p:cNvPr>
          <p:cNvSpPr>
            <a:spLocks noGrp="1"/>
          </p:cNvSpPr>
          <p:nvPr>
            <p:ph type="title"/>
          </p:nvPr>
        </p:nvSpPr>
        <p:spPr>
          <a:xfrm>
            <a:off x="4965430" y="834746"/>
            <a:ext cx="6586491" cy="973503"/>
          </a:xfrm>
        </p:spPr>
        <p:txBody>
          <a:bodyPr>
            <a:normAutofit/>
          </a:bodyPr>
          <a:lstStyle/>
          <a:p>
            <a:r>
              <a:rPr lang="en-US" sz="5400" b="1" dirty="0"/>
              <a:t>Emotional Abuse</a:t>
            </a:r>
          </a:p>
        </p:txBody>
      </p:sp>
      <p:sp>
        <p:nvSpPr>
          <p:cNvPr id="10" name="Content Placeholder 9"/>
          <p:cNvSpPr>
            <a:spLocks noGrp="1"/>
          </p:cNvSpPr>
          <p:nvPr>
            <p:ph idx="1"/>
          </p:nvPr>
        </p:nvSpPr>
        <p:spPr>
          <a:xfrm>
            <a:off x="4965431" y="1808249"/>
            <a:ext cx="6586489" cy="2106199"/>
          </a:xfrm>
        </p:spPr>
        <p:txBody>
          <a:bodyPr>
            <a:noAutofit/>
          </a:bodyPr>
          <a:lstStyle/>
          <a:p>
            <a:r>
              <a:rPr lang="en-US" sz="3000" dirty="0"/>
              <a:t>Any pattern of behavior that impairs a child’s emotional development or sense of self-worth, including constant criticism, threats and rejection.</a:t>
            </a:r>
          </a:p>
        </p:txBody>
      </p:sp>
      <p:pic>
        <p:nvPicPr>
          <p:cNvPr id="8" name="Content Placeholder 4">
            <a:extLst>
              <a:ext uri="{FF2B5EF4-FFF2-40B4-BE49-F238E27FC236}">
                <a16:creationId xmlns:a16="http://schemas.microsoft.com/office/drawing/2014/main" id="{3FB50386-2B5B-4473-AB4C-E6B0237B0C7C}"/>
              </a:ext>
            </a:extLst>
          </p:cNvPr>
          <p:cNvPicPr>
            <a:picLocks noChangeAspect="1"/>
          </p:cNvPicPr>
          <p:nvPr/>
        </p:nvPicPr>
        <p:blipFill rotWithShape="1">
          <a:blip r:embed="rId3"/>
          <a:srcRect l="3296" r="1835"/>
          <a:stretch/>
        </p:blipFill>
        <p:spPr>
          <a:xfrm>
            <a:off x="20" y="10"/>
            <a:ext cx="4635571" cy="6857990"/>
          </a:xfrm>
          <a:prstGeom prst="rect">
            <a:avLst/>
          </a:prstGeom>
          <a:effectLst/>
        </p:spPr>
      </p:pic>
      <p:sp>
        <p:nvSpPr>
          <p:cNvPr id="6" name="Title 1">
            <a:extLst>
              <a:ext uri="{FF2B5EF4-FFF2-40B4-BE49-F238E27FC236}">
                <a16:creationId xmlns:a16="http://schemas.microsoft.com/office/drawing/2014/main" id="{23AC9DF2-AB53-46E6-9CB3-647AA0B3B714}"/>
              </a:ext>
            </a:extLst>
          </p:cNvPr>
          <p:cNvSpPr txBox="1">
            <a:spLocks/>
          </p:cNvSpPr>
          <p:nvPr/>
        </p:nvSpPr>
        <p:spPr>
          <a:xfrm>
            <a:off x="4965430" y="3943569"/>
            <a:ext cx="6586491" cy="97350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b="1" dirty="0"/>
              <a:t>Neglect</a:t>
            </a:r>
          </a:p>
        </p:txBody>
      </p:sp>
      <p:sp>
        <p:nvSpPr>
          <p:cNvPr id="7" name="Content Placeholder 9">
            <a:extLst>
              <a:ext uri="{FF2B5EF4-FFF2-40B4-BE49-F238E27FC236}">
                <a16:creationId xmlns:a16="http://schemas.microsoft.com/office/drawing/2014/main" id="{445B5719-426C-4E46-AA77-B521309DDCF1}"/>
              </a:ext>
            </a:extLst>
          </p:cNvPr>
          <p:cNvSpPr txBox="1">
            <a:spLocks/>
          </p:cNvSpPr>
          <p:nvPr/>
        </p:nvSpPr>
        <p:spPr>
          <a:xfrm>
            <a:off x="4965430" y="4880226"/>
            <a:ext cx="6586489" cy="10582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000" dirty="0"/>
              <a:t>Failure to provide for a child’s basic needs.</a:t>
            </a:r>
          </a:p>
        </p:txBody>
      </p:sp>
    </p:spTree>
    <p:extLst>
      <p:ext uri="{BB962C8B-B14F-4D97-AF65-F5344CB8AC3E}">
        <p14:creationId xmlns:p14="http://schemas.microsoft.com/office/powerpoint/2010/main" val="178569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4979E-E50C-4EA3-862D-551A93CB8BA9}"/>
              </a:ext>
            </a:extLst>
          </p:cNvPr>
          <p:cNvSpPr>
            <a:spLocks noGrp="1"/>
          </p:cNvSpPr>
          <p:nvPr>
            <p:ph type="title"/>
          </p:nvPr>
        </p:nvSpPr>
        <p:spPr>
          <a:xfrm>
            <a:off x="4965431" y="1228887"/>
            <a:ext cx="6586491" cy="973503"/>
          </a:xfrm>
        </p:spPr>
        <p:txBody>
          <a:bodyPr>
            <a:normAutofit/>
          </a:bodyPr>
          <a:lstStyle/>
          <a:p>
            <a:r>
              <a:rPr lang="en-US" sz="5400" b="1" dirty="0"/>
              <a:t>Bullying</a:t>
            </a:r>
          </a:p>
        </p:txBody>
      </p:sp>
      <p:sp>
        <p:nvSpPr>
          <p:cNvPr id="10" name="Content Placeholder 9"/>
          <p:cNvSpPr>
            <a:spLocks noGrp="1"/>
          </p:cNvSpPr>
          <p:nvPr>
            <p:ph idx="1"/>
          </p:nvPr>
        </p:nvSpPr>
        <p:spPr>
          <a:xfrm>
            <a:off x="4635591" y="2202390"/>
            <a:ext cx="6916329" cy="3599323"/>
          </a:xfrm>
        </p:spPr>
        <p:txBody>
          <a:bodyPr>
            <a:noAutofit/>
          </a:bodyPr>
          <a:lstStyle/>
          <a:p>
            <a:r>
              <a:rPr lang="en-US" sz="3000" dirty="0"/>
              <a:t>It is vital that camp staff be aware of the signs of bullying in the ministry they are serving. For instance, campers who bully can be:</a:t>
            </a:r>
          </a:p>
          <a:p>
            <a:pPr lvl="1"/>
            <a:r>
              <a:rPr lang="en-US" sz="2600" dirty="0"/>
              <a:t>Any size</a:t>
            </a:r>
          </a:p>
          <a:p>
            <a:pPr lvl="1"/>
            <a:r>
              <a:rPr lang="en-US" sz="2600" dirty="0"/>
              <a:t>Any age</a:t>
            </a:r>
          </a:p>
          <a:p>
            <a:pPr lvl="1"/>
            <a:r>
              <a:rPr lang="en-US" sz="2600" dirty="0"/>
              <a:t>Any grade</a:t>
            </a:r>
          </a:p>
          <a:p>
            <a:pPr lvl="1"/>
            <a:r>
              <a:rPr lang="en-US" sz="2600" dirty="0"/>
              <a:t>Any gender</a:t>
            </a:r>
          </a:p>
          <a:p>
            <a:pPr marL="457200" lvl="1" indent="0">
              <a:buNone/>
            </a:pPr>
            <a:endParaRPr lang="en-US" sz="2600" dirty="0"/>
          </a:p>
        </p:txBody>
      </p:sp>
      <p:pic>
        <p:nvPicPr>
          <p:cNvPr id="8" name="Content Placeholder 4">
            <a:extLst>
              <a:ext uri="{FF2B5EF4-FFF2-40B4-BE49-F238E27FC236}">
                <a16:creationId xmlns:a16="http://schemas.microsoft.com/office/drawing/2014/main" id="{3FB50386-2B5B-4473-AB4C-E6B0237B0C7C}"/>
              </a:ext>
            </a:extLst>
          </p:cNvPr>
          <p:cNvPicPr>
            <a:picLocks noChangeAspect="1"/>
          </p:cNvPicPr>
          <p:nvPr/>
        </p:nvPicPr>
        <p:blipFill rotWithShape="1">
          <a:blip r:embed="rId3"/>
          <a:srcRect l="3296" r="1835"/>
          <a:stretch/>
        </p:blipFill>
        <p:spPr>
          <a:xfrm>
            <a:off x="20" y="10"/>
            <a:ext cx="4635571" cy="6857990"/>
          </a:xfrm>
          <a:prstGeom prst="rect">
            <a:avLst/>
          </a:prstGeom>
          <a:effectLst/>
        </p:spPr>
      </p:pic>
    </p:spTree>
    <p:extLst>
      <p:ext uri="{BB962C8B-B14F-4D97-AF65-F5344CB8AC3E}">
        <p14:creationId xmlns:p14="http://schemas.microsoft.com/office/powerpoint/2010/main" val="2407290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4979E-E50C-4EA3-862D-551A93CB8BA9}"/>
              </a:ext>
            </a:extLst>
          </p:cNvPr>
          <p:cNvSpPr>
            <a:spLocks noGrp="1"/>
          </p:cNvSpPr>
          <p:nvPr>
            <p:ph type="title"/>
          </p:nvPr>
        </p:nvSpPr>
        <p:spPr>
          <a:xfrm>
            <a:off x="4886601" y="661333"/>
            <a:ext cx="6586491" cy="973503"/>
          </a:xfrm>
        </p:spPr>
        <p:txBody>
          <a:bodyPr>
            <a:normAutofit/>
          </a:bodyPr>
          <a:lstStyle/>
          <a:p>
            <a:r>
              <a:rPr lang="en-US" sz="5400" b="1" dirty="0"/>
              <a:t>Bullying</a:t>
            </a:r>
          </a:p>
        </p:txBody>
      </p:sp>
      <p:sp>
        <p:nvSpPr>
          <p:cNvPr id="10" name="Content Placeholder 9"/>
          <p:cNvSpPr>
            <a:spLocks noGrp="1"/>
          </p:cNvSpPr>
          <p:nvPr>
            <p:ph idx="1"/>
          </p:nvPr>
        </p:nvSpPr>
        <p:spPr>
          <a:xfrm>
            <a:off x="4635591" y="1860336"/>
            <a:ext cx="6916329" cy="4343400"/>
          </a:xfrm>
        </p:spPr>
        <p:txBody>
          <a:bodyPr>
            <a:noAutofit/>
          </a:bodyPr>
          <a:lstStyle/>
          <a:p>
            <a:r>
              <a:rPr lang="en-US" sz="3000" dirty="0"/>
              <a:t>It is also important that camp staff know how is the bullied (bully-victim) is perceived as different from other peers. For instance:</a:t>
            </a:r>
          </a:p>
          <a:p>
            <a:pPr lvl="1"/>
            <a:r>
              <a:rPr lang="en-US" sz="2600" dirty="0"/>
              <a:t>If they are overweight</a:t>
            </a:r>
          </a:p>
          <a:p>
            <a:pPr lvl="1"/>
            <a:r>
              <a:rPr lang="en-US" sz="2600" dirty="0"/>
              <a:t>If they are disabled</a:t>
            </a:r>
          </a:p>
          <a:p>
            <a:pPr lvl="1"/>
            <a:r>
              <a:rPr lang="en-US" sz="2600" dirty="0"/>
              <a:t>If they wear glasses</a:t>
            </a:r>
          </a:p>
          <a:p>
            <a:pPr lvl="1"/>
            <a:r>
              <a:rPr lang="en-US" sz="2600" dirty="0"/>
              <a:t>If they are new to camp</a:t>
            </a:r>
          </a:p>
          <a:p>
            <a:pPr lvl="1"/>
            <a:r>
              <a:rPr lang="en-US" sz="2600" dirty="0"/>
              <a:t>If they are weak, depressed, anxious, or less popular</a:t>
            </a:r>
          </a:p>
          <a:p>
            <a:pPr marL="457200" lvl="1" indent="0">
              <a:buNone/>
            </a:pPr>
            <a:endParaRPr lang="en-US" sz="2600" dirty="0"/>
          </a:p>
          <a:p>
            <a:pPr marL="457200" lvl="1" indent="0">
              <a:buNone/>
            </a:pPr>
            <a:endParaRPr lang="en-US" sz="2600" dirty="0"/>
          </a:p>
        </p:txBody>
      </p:sp>
      <p:pic>
        <p:nvPicPr>
          <p:cNvPr id="8" name="Content Placeholder 4">
            <a:extLst>
              <a:ext uri="{FF2B5EF4-FFF2-40B4-BE49-F238E27FC236}">
                <a16:creationId xmlns:a16="http://schemas.microsoft.com/office/drawing/2014/main" id="{3FB50386-2B5B-4473-AB4C-E6B0237B0C7C}"/>
              </a:ext>
            </a:extLst>
          </p:cNvPr>
          <p:cNvPicPr>
            <a:picLocks noChangeAspect="1"/>
          </p:cNvPicPr>
          <p:nvPr/>
        </p:nvPicPr>
        <p:blipFill rotWithShape="1">
          <a:blip r:embed="rId3"/>
          <a:srcRect l="3296" r="1835"/>
          <a:stretch/>
        </p:blipFill>
        <p:spPr>
          <a:xfrm>
            <a:off x="20" y="0"/>
            <a:ext cx="4635571" cy="6857990"/>
          </a:xfrm>
          <a:prstGeom prst="rect">
            <a:avLst/>
          </a:prstGeom>
          <a:effectLst/>
        </p:spPr>
      </p:pic>
    </p:spTree>
    <p:extLst>
      <p:ext uri="{BB962C8B-B14F-4D97-AF65-F5344CB8AC3E}">
        <p14:creationId xmlns:p14="http://schemas.microsoft.com/office/powerpoint/2010/main" val="3593663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4979E-E50C-4EA3-862D-551A93CB8BA9}"/>
              </a:ext>
            </a:extLst>
          </p:cNvPr>
          <p:cNvSpPr>
            <a:spLocks noGrp="1"/>
          </p:cNvSpPr>
          <p:nvPr>
            <p:ph type="title"/>
          </p:nvPr>
        </p:nvSpPr>
        <p:spPr>
          <a:xfrm>
            <a:off x="4965430" y="629268"/>
            <a:ext cx="6586491" cy="1286160"/>
          </a:xfrm>
        </p:spPr>
        <p:txBody>
          <a:bodyPr anchor="b">
            <a:normAutofit fontScale="90000"/>
          </a:bodyPr>
          <a:lstStyle/>
          <a:p>
            <a:r>
              <a:rPr lang="en-US" b="1" dirty="0"/>
              <a:t>What are the Types of Abuse that Do Not Involve Touching?</a:t>
            </a:r>
          </a:p>
        </p:txBody>
      </p:sp>
      <p:sp>
        <p:nvSpPr>
          <p:cNvPr id="10" name="Content Placeholder 9"/>
          <p:cNvSpPr>
            <a:spLocks noGrp="1"/>
          </p:cNvSpPr>
          <p:nvPr>
            <p:ph idx="1"/>
          </p:nvPr>
        </p:nvSpPr>
        <p:spPr>
          <a:xfrm>
            <a:off x="4965430" y="2849277"/>
            <a:ext cx="6798479" cy="2504172"/>
          </a:xfrm>
        </p:spPr>
        <p:txBody>
          <a:bodyPr>
            <a:normAutofit fontScale="92500"/>
          </a:bodyPr>
          <a:lstStyle/>
          <a:p>
            <a:pPr marL="0" indent="0">
              <a:buNone/>
            </a:pPr>
            <a:r>
              <a:rPr lang="en-US" sz="2400" dirty="0">
                <a:cs typeface="Arial" pitchFamily="34" charset="0"/>
              </a:rPr>
              <a:t>INCLUDE:</a:t>
            </a:r>
          </a:p>
          <a:p>
            <a:pPr lvl="1"/>
            <a:r>
              <a:rPr lang="en-US" sz="2800" dirty="0">
                <a:cs typeface="Arial" pitchFamily="34" charset="0"/>
              </a:rPr>
              <a:t>Verbal comments</a:t>
            </a:r>
          </a:p>
          <a:p>
            <a:pPr lvl="1"/>
            <a:r>
              <a:rPr lang="en-US" sz="2800" dirty="0">
                <a:cs typeface="Arial" pitchFamily="34" charset="0"/>
              </a:rPr>
              <a:t>Pornographic videos</a:t>
            </a:r>
          </a:p>
          <a:p>
            <a:pPr lvl="1"/>
            <a:r>
              <a:rPr lang="en-US" sz="2800" dirty="0">
                <a:cs typeface="Arial" pitchFamily="34" charset="0"/>
              </a:rPr>
              <a:t>Obscene phone calls or texting</a:t>
            </a:r>
          </a:p>
          <a:p>
            <a:pPr lvl="1"/>
            <a:r>
              <a:rPr lang="en-US" sz="2800" dirty="0">
                <a:cs typeface="Arial" pitchFamily="34" charset="0"/>
              </a:rPr>
              <a:t>Exhibitionism</a:t>
            </a:r>
          </a:p>
          <a:p>
            <a:pPr lvl="1"/>
            <a:r>
              <a:rPr lang="en-US" sz="2800" dirty="0">
                <a:cs typeface="Arial" pitchFamily="34" charset="0"/>
              </a:rPr>
              <a:t>Allowing the child to witness sexual activity</a:t>
            </a:r>
          </a:p>
          <a:p>
            <a:endParaRPr lang="en-US" sz="3200" dirty="0">
              <a:cs typeface="Arial" pitchFamily="34" charset="0"/>
            </a:endParaRPr>
          </a:p>
          <a:p>
            <a:pPr marL="0" indent="0">
              <a:buNone/>
            </a:pPr>
            <a:endParaRPr lang="en-US" sz="3200" dirty="0"/>
          </a:p>
        </p:txBody>
      </p:sp>
      <p:pic>
        <p:nvPicPr>
          <p:cNvPr id="8" name="Content Placeholder 4">
            <a:extLst>
              <a:ext uri="{FF2B5EF4-FFF2-40B4-BE49-F238E27FC236}">
                <a16:creationId xmlns:a16="http://schemas.microsoft.com/office/drawing/2014/main" id="{3FB50386-2B5B-4473-AB4C-E6B0237B0C7C}"/>
              </a:ext>
            </a:extLst>
          </p:cNvPr>
          <p:cNvPicPr>
            <a:picLocks noChangeAspect="1"/>
          </p:cNvPicPr>
          <p:nvPr/>
        </p:nvPicPr>
        <p:blipFill rotWithShape="1">
          <a:blip r:embed="rId3"/>
          <a:srcRect l="3296" r="1835"/>
          <a:stretch/>
        </p:blipFill>
        <p:spPr>
          <a:xfrm>
            <a:off x="20" y="10"/>
            <a:ext cx="4635571" cy="6857990"/>
          </a:xfrm>
          <a:prstGeom prst="rect">
            <a:avLst/>
          </a:prstGeom>
          <a:effectLst/>
        </p:spPr>
      </p:pic>
      <p:cxnSp>
        <p:nvCxnSpPr>
          <p:cNvPr id="15" name="Straight Connector 14">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E99B2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91818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2047</Words>
  <Application>Microsoft Office PowerPoint</Application>
  <PresentationFormat>Widescreen</PresentationFormat>
  <Paragraphs>237</Paragraphs>
  <Slides>33</Slides>
  <Notes>29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Calibri Light</vt:lpstr>
      <vt:lpstr>Office Theme</vt:lpstr>
      <vt:lpstr>SUMMER CAMP STAFF</vt:lpstr>
      <vt:lpstr>Working with minors….</vt:lpstr>
      <vt:lpstr>PowerPoint Presentation</vt:lpstr>
      <vt:lpstr>Abuse is defined as:</vt:lpstr>
      <vt:lpstr>Physical Abuse</vt:lpstr>
      <vt:lpstr>Emotional Abuse</vt:lpstr>
      <vt:lpstr>Bullying</vt:lpstr>
      <vt:lpstr>Bullying</vt:lpstr>
      <vt:lpstr>What are the Types of Abuse that Do Not Involve Touching?</vt:lpstr>
      <vt:lpstr>What are the Types of Abuse that Involve Touching?</vt:lpstr>
      <vt:lpstr>What are Some of the Physical Signs of Abuse?</vt:lpstr>
      <vt:lpstr>What are Some of the Behavioral Signs of Abuse?</vt:lpstr>
      <vt:lpstr>Understanding the Facts</vt:lpstr>
      <vt:lpstr>PowerPoint Presentation</vt:lpstr>
      <vt:lpstr>Interacting with…</vt:lpstr>
      <vt:lpstr>Interacting with PARENTS</vt:lpstr>
      <vt:lpstr>Interacting with MINORS</vt:lpstr>
      <vt:lpstr>Supervision</vt:lpstr>
      <vt:lpstr>Supervision</vt:lpstr>
      <vt:lpstr>Supervision</vt:lpstr>
      <vt:lpstr>Discipline</vt:lpstr>
      <vt:lpstr>Touch</vt:lpstr>
      <vt:lpstr>Touch</vt:lpstr>
      <vt:lpstr>Child abuse Awareness</vt:lpstr>
      <vt:lpstr>Child abuse Awareness</vt:lpstr>
      <vt:lpstr>If a Child is Abused</vt:lpstr>
      <vt:lpstr>Failure to Report</vt:lpstr>
      <vt:lpstr>Communication &amp; Boundaries</vt:lpstr>
      <vt:lpstr>Communication &amp; Boundaries</vt:lpstr>
      <vt:lpstr>Communication &amp; Boundaries</vt:lpstr>
      <vt:lpstr>Co-workers</vt:lpstr>
      <vt:lpstr>For more information on Camp Safety visit:  NAD Youth Safety website https://adventistyouthministries.org/safety-guidelines   Adventist Risk Management, Inc.  https://adventistrisk.org/en-us/safety-resources/camp-safety </vt:lpstr>
      <vt:lpstr>Safety First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SUMMER CAMP STAFF</dc:title>
  <dc:creator>Angelina Cameron-Wood</dc:creator>
  <cp:lastModifiedBy>Angelina Cameron-Wood</cp:lastModifiedBy>
  <cp:revision>23</cp:revision>
  <dcterms:created xsi:type="dcterms:W3CDTF">2020-03-03T23:41:28Z</dcterms:created>
  <dcterms:modified xsi:type="dcterms:W3CDTF">2020-03-24T22:04:31Z</dcterms:modified>
</cp:coreProperties>
</file>